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18"/>
  </p:notesMasterIdLst>
  <p:handoutMasterIdLst>
    <p:handoutMasterId r:id="rId19"/>
  </p:handoutMasterIdLst>
  <p:sldIdLst>
    <p:sldId id="2119" r:id="rId2"/>
    <p:sldId id="2170" r:id="rId3"/>
    <p:sldId id="2171" r:id="rId4"/>
    <p:sldId id="2172" r:id="rId5"/>
    <p:sldId id="2173" r:id="rId6"/>
    <p:sldId id="2174" r:id="rId7"/>
    <p:sldId id="2175" r:id="rId8"/>
    <p:sldId id="2176" r:id="rId9"/>
    <p:sldId id="2177" r:id="rId10"/>
    <p:sldId id="2178" r:id="rId11"/>
    <p:sldId id="2179" r:id="rId12"/>
    <p:sldId id="2184" r:id="rId13"/>
    <p:sldId id="2180" r:id="rId14"/>
    <p:sldId id="2181" r:id="rId15"/>
    <p:sldId id="2185" r:id="rId16"/>
    <p:sldId id="2182" r:id="rId17"/>
  </p:sldIdLst>
  <p:sldSz cx="9144000" cy="6858000" type="screen4x3"/>
  <p:notesSz cx="6797675" cy="987425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24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46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85"/>
    <a:srgbClr val="FFFFCC"/>
    <a:srgbClr val="0066FF"/>
    <a:srgbClr val="CCFF99"/>
    <a:srgbClr val="EB5B03"/>
    <a:srgbClr val="FDFDEB"/>
    <a:srgbClr val="F3F5F4"/>
    <a:srgbClr val="660033"/>
    <a:srgbClr val="DED5FF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테마 스타일 1 - 강조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97" autoAdjust="0"/>
    <p:restoredTop sz="84018" autoAdjust="0"/>
  </p:normalViewPr>
  <p:slideViewPr>
    <p:cSldViewPr>
      <p:cViewPr varScale="1">
        <p:scale>
          <a:sx n="141" d="100"/>
          <a:sy n="141" d="100"/>
        </p:scale>
        <p:origin x="-168" y="-66"/>
      </p:cViewPr>
      <p:guideLst>
        <p:guide orient="horz" pos="2160"/>
        <p:guide pos="464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8220"/>
    </p:cViewPr>
  </p:sorterViewPr>
  <p:notesViewPr>
    <p:cSldViewPr>
      <p:cViewPr>
        <p:scale>
          <a:sx n="150" d="100"/>
          <a:sy n="150" d="100"/>
        </p:scale>
        <p:origin x="-3024" y="1830"/>
      </p:cViewPr>
      <p:guideLst>
        <p:guide orient="horz" pos="3110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2" y="3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2028" y="3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348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2" y="938054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348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2028" y="938054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1BB53B8-4204-49F8-ADB8-31BF2F0B2A1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76055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2" y="3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028" y="3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357" y="4690273"/>
            <a:ext cx="4984962" cy="444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2" y="938054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028" y="9380544"/>
            <a:ext cx="2945659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1" rIns="91425" bIns="45711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9BEFD254-8331-4B3A-B475-4EC4FB1AC3C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7173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kumimoji="1" sz="1000" kern="1200" baseline="0">
        <a:solidFill>
          <a:schemeClr val="tx1"/>
        </a:solidFill>
        <a:latin typeface="Verdana" pitchFamily="34" charset="0"/>
        <a:ea typeface="맑은 고딕" pitchFamily="50" charset="-127"/>
        <a:cs typeface="+mn-cs"/>
      </a:defRPr>
    </a:lvl1pPr>
    <a:lvl2pPr marL="457200" algn="l" rtl="0" fontAlgn="base" latinLnBrk="1">
      <a:spcBef>
        <a:spcPct val="30000"/>
      </a:spcBef>
      <a:spcAft>
        <a:spcPct val="0"/>
      </a:spcAft>
      <a:defRPr kumimoji="1" sz="1000" kern="1200" baseline="0">
        <a:solidFill>
          <a:schemeClr val="tx1"/>
        </a:solidFill>
        <a:latin typeface="Verdana" pitchFamily="34" charset="0"/>
        <a:ea typeface="맑은 고딕" pitchFamily="50" charset="-127"/>
        <a:cs typeface="+mn-cs"/>
      </a:defRPr>
    </a:lvl2pPr>
    <a:lvl3pPr marL="914400" algn="l" rtl="0" fontAlgn="base" latinLnBrk="1">
      <a:spcBef>
        <a:spcPct val="30000"/>
      </a:spcBef>
      <a:spcAft>
        <a:spcPct val="0"/>
      </a:spcAft>
      <a:defRPr kumimoji="1" sz="1000" kern="1200" baseline="0">
        <a:solidFill>
          <a:schemeClr val="tx1"/>
        </a:solidFill>
        <a:latin typeface="Verdana" pitchFamily="34" charset="0"/>
        <a:ea typeface="맑은 고딕" pitchFamily="50" charset="-127"/>
        <a:cs typeface="+mn-cs"/>
      </a:defRPr>
    </a:lvl3pPr>
    <a:lvl4pPr marL="1371600" algn="l" rtl="0" fontAlgn="base" latinLnBrk="1">
      <a:spcBef>
        <a:spcPct val="30000"/>
      </a:spcBef>
      <a:spcAft>
        <a:spcPct val="0"/>
      </a:spcAft>
      <a:defRPr kumimoji="1" sz="1000" kern="1200" baseline="0">
        <a:solidFill>
          <a:schemeClr val="tx1"/>
        </a:solidFill>
        <a:latin typeface="Verdana" pitchFamily="34" charset="0"/>
        <a:ea typeface="맑은 고딕" pitchFamily="50" charset="-127"/>
        <a:cs typeface="+mn-cs"/>
      </a:defRPr>
    </a:lvl4pPr>
    <a:lvl5pPr marL="1828800" algn="l" rtl="0" fontAlgn="base" latinLnBrk="1">
      <a:spcBef>
        <a:spcPct val="30000"/>
      </a:spcBef>
      <a:spcAft>
        <a:spcPct val="0"/>
      </a:spcAft>
      <a:defRPr kumimoji="1" sz="1000" kern="1200" baseline="0">
        <a:solidFill>
          <a:schemeClr val="tx1"/>
        </a:solidFill>
        <a:latin typeface="Verdana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B770DE-1CD6-4CC6-80CB-07A14FC66B31}" type="slidenum">
              <a:rPr lang="en-US" altLang="ko-KR"/>
              <a:pPr/>
              <a:t>16</a:t>
            </a:fld>
            <a:endParaRPr lang="en-US" altLang="ko-KR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0275" y="741363"/>
            <a:ext cx="4937125" cy="3703637"/>
          </a:xfrm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0617" tIns="45308" rIns="90617" bIns="45308"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10319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The feature of EMP is summarized as ultra-low-power, small and fast signal processing.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We view the markets for EMP as audio and real-time control. </a:t>
            </a:r>
          </a:p>
          <a:p>
            <a:endParaRPr lang="en-US" altLang="ko-KR" dirty="0"/>
          </a:p>
          <a:p>
            <a:r>
              <a:rPr lang="en-US" altLang="ko-KR" dirty="0" smtClean="0"/>
              <a:t>As the microcontroller requires more and more real-time control, we believe that microcontroller may need DSP features implemented in the embedded core. </a:t>
            </a:r>
          </a:p>
          <a:p>
            <a:endParaRPr lang="en-US" altLang="ko-KR" dirty="0"/>
          </a:p>
          <a:p>
            <a:r>
              <a:rPr lang="en-US" altLang="ko-KR" dirty="0" smtClean="0"/>
              <a:t>The microcontroller platform based on EMP includes IPs for MCU and EMP core as the central processing core.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EFD254-8331-4B3A-B475-4EC4FB1AC3C6}" type="slidenum">
              <a:rPr lang="en-US" altLang="ko-KR" smtClean="0"/>
              <a:pPr/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2320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3" y="112692"/>
            <a:ext cx="8607330" cy="582594"/>
          </a:xfrm>
          <a:prstGeom prst="rect">
            <a:avLst/>
          </a:prstGeom>
          <a:noFill/>
        </p:spPr>
        <p:txBody>
          <a:bodyPr/>
          <a:lstStyle>
            <a:lvl1pPr algn="l">
              <a:defRPr kumimoji="0" lang="ko-KR" altLang="en-US" sz="2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Line 14"/>
          <p:cNvSpPr>
            <a:spLocks noChangeShapeType="1"/>
          </p:cNvSpPr>
          <p:nvPr userDrawn="1"/>
        </p:nvSpPr>
        <p:spPr bwMode="auto">
          <a:xfrm>
            <a:off x="0" y="6625488"/>
            <a:ext cx="9143999" cy="0"/>
          </a:xfrm>
          <a:prstGeom prst="line">
            <a:avLst/>
          </a:prstGeom>
          <a:noFill/>
          <a:ln w="6350">
            <a:solidFill>
              <a:srgbClr val="4E92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46800" rIns="72000" bIns="46800"/>
          <a:lstStyle/>
          <a:p>
            <a:endParaRPr lang="ko-KR" altLang="en-US" dirty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448" y="6637488"/>
            <a:ext cx="539551" cy="2205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kumimoji="0" sz="10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pPr>
              <a:defRPr/>
            </a:pPr>
            <a:fld id="{80CCDFE3-B050-472A-B2FB-4D458CA17BDC}" type="slidenum">
              <a:rPr lang="en-GB" altLang="ja-JP" smtClean="0"/>
              <a:pPr>
                <a:defRPr/>
              </a:pPr>
              <a:t>‹#›</a:t>
            </a:fld>
            <a:endParaRPr lang="en-GB" altLang="ja-JP" dirty="0"/>
          </a:p>
        </p:txBody>
      </p:sp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251520" y="6635966"/>
            <a:ext cx="3744416" cy="193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defRPr/>
            </a:pPr>
            <a:r>
              <a:rPr kumimoji="0" lang="ko-KR" altLang="en-US" sz="900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멀티미디어프로세서연구실</a:t>
            </a:r>
          </a:p>
        </p:txBody>
      </p:sp>
    </p:spTree>
    <p:extLst>
      <p:ext uri="{BB962C8B-B14F-4D97-AF65-F5344CB8AC3E}">
        <p14:creationId xmlns:p14="http://schemas.microsoft.com/office/powerpoint/2010/main" val="20479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4"/>
          <p:cNvSpPr/>
          <p:nvPr userDrawn="1"/>
        </p:nvSpPr>
        <p:spPr>
          <a:xfrm>
            <a:off x="1" y="1484784"/>
            <a:ext cx="8893174" cy="195121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" name="Straight Connector 16"/>
          <p:cNvCxnSpPr/>
          <p:nvPr userDrawn="1"/>
        </p:nvCxnSpPr>
        <p:spPr>
          <a:xfrm>
            <a:off x="0" y="3372106"/>
            <a:ext cx="8893175" cy="0"/>
          </a:xfrm>
          <a:prstGeom prst="line">
            <a:avLst/>
          </a:prstGeom>
          <a:ln w="2159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bmkFldAuthorName"/>
          <p:cNvSpPr txBox="1">
            <a:spLocks noChangeArrowheads="1"/>
          </p:cNvSpPr>
          <p:nvPr userDrawn="1"/>
        </p:nvSpPr>
        <p:spPr bwMode="auto">
          <a:xfrm>
            <a:off x="250823" y="3574800"/>
            <a:ext cx="6445252" cy="29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t" anchorCtr="0"/>
          <a:lstStyle/>
          <a:p>
            <a:pPr marL="0" indent="0" algn="l" defTabSz="914400" rtl="0" eaLnBrk="1" latinLnBrk="0" hangingPunct="1">
              <a:lnSpc>
                <a:spcPct val="114000"/>
              </a:lnSpc>
              <a:spcBef>
                <a:spcPts val="600"/>
              </a:spcBef>
              <a:buClr>
                <a:srgbClr val="3F9C35"/>
              </a:buClr>
              <a:buFont typeface="Wingdings 2" pitchFamily="18" charset="2"/>
              <a:buNone/>
            </a:pPr>
            <a:endParaRPr lang="en-GB" altLang="ja-JP" sz="1600" b="1" kern="1200" baseline="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bmkBusinessAreaName"/>
          <p:cNvSpPr/>
          <p:nvPr userDrawn="1"/>
        </p:nvSpPr>
        <p:spPr>
          <a:xfrm>
            <a:off x="250823" y="1396800"/>
            <a:ext cx="6445252" cy="21614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algn="l" defTabSz="914400" rtl="0" eaLnBrk="1" latinLnBrk="0" hangingPunct="1">
              <a:lnSpc>
                <a:spcPct val="113000"/>
              </a:lnSpc>
              <a:spcBef>
                <a:spcPts val="600"/>
              </a:spcBef>
            </a:pPr>
            <a:endParaRPr lang="en-GB" sz="1200" b="1" kern="1200" cap="all" baseline="0" dirty="0" smtClean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250824" y="4134628"/>
            <a:ext cx="7921575" cy="108061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en-US" sz="2400" b="1" kern="1200" baseline="0" dirty="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GB" dirty="0"/>
          </a:p>
        </p:txBody>
      </p:sp>
      <p:sp>
        <p:nvSpPr>
          <p:cNvPr id="26" name="Rectangle 14"/>
          <p:cNvSpPr/>
          <p:nvPr userDrawn="1"/>
        </p:nvSpPr>
        <p:spPr>
          <a:xfrm>
            <a:off x="0" y="231435"/>
            <a:ext cx="8893174" cy="173742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 14"/>
          <p:cNvSpPr/>
          <p:nvPr userDrawn="1"/>
        </p:nvSpPr>
        <p:spPr>
          <a:xfrm>
            <a:off x="0" y="488439"/>
            <a:ext cx="8893174" cy="4571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ectangle 14"/>
          <p:cNvSpPr/>
          <p:nvPr userDrawn="1"/>
        </p:nvSpPr>
        <p:spPr>
          <a:xfrm>
            <a:off x="0" y="559855"/>
            <a:ext cx="8893174" cy="7209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0"/>
          </p:nvPr>
        </p:nvSpPr>
        <p:spPr>
          <a:xfrm>
            <a:off x="249520" y="1597869"/>
            <a:ext cx="8426450" cy="7921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None/>
              <a:defRPr baseline="0">
                <a:solidFill>
                  <a:schemeClr val="accent3"/>
                </a:solidFill>
                <a:latin typeface="HY수평선B" panose="02030600000101010101" pitchFamily="18" charset="-127"/>
                <a:ea typeface="HY수평선B" panose="02030600000101010101" pitchFamily="18" charset="-127"/>
              </a:defRPr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32" name="그림 31" descr="20120303225753_178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304476" y="770881"/>
            <a:ext cx="588698" cy="214607"/>
          </a:xfrm>
          <a:prstGeom prst="rect">
            <a:avLst/>
          </a:prstGeom>
        </p:spPr>
      </p:pic>
      <p:sp>
        <p:nvSpPr>
          <p:cNvPr id="12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448" y="6637488"/>
            <a:ext cx="539551" cy="2205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kumimoji="0" sz="10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pPr>
              <a:defRPr/>
            </a:pPr>
            <a:fld id="{80CCDFE3-B050-472A-B2FB-4D458CA17BDC}" type="slidenum">
              <a:rPr lang="en-GB" altLang="ja-JP" smtClean="0"/>
              <a:pPr>
                <a:defRPr/>
              </a:pPr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1268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04448" y="6637488"/>
            <a:ext cx="539551" cy="220511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 eaLnBrk="0" latinLnBrk="0" hangingPunct="0">
              <a:defRPr kumimoji="0" sz="1000">
                <a:solidFill>
                  <a:schemeClr val="tx1"/>
                </a:solidFill>
                <a:latin typeface="Arial" charset="0"/>
                <a:ea typeface="MS PGothic" pitchFamily="34" charset="-128"/>
                <a:cs typeface="Arial" charset="0"/>
              </a:defRPr>
            </a:lvl1pPr>
          </a:lstStyle>
          <a:p>
            <a:pPr>
              <a:defRPr/>
            </a:pPr>
            <a:fld id="{80CCDFE3-B050-472A-B2FB-4D458CA17BDC}" type="slidenum">
              <a:rPr lang="en-GB" altLang="ja-JP" smtClean="0"/>
              <a:pPr>
                <a:defRPr/>
              </a:pPr>
              <a:t>‹#›</a:t>
            </a:fld>
            <a:endParaRPr lang="en-GB" altLang="ja-JP" dirty="0"/>
          </a:p>
        </p:txBody>
      </p:sp>
    </p:spTree>
    <p:extLst>
      <p:ext uri="{BB962C8B-B14F-4D97-AF65-F5344CB8AC3E}">
        <p14:creationId xmlns:p14="http://schemas.microsoft.com/office/powerpoint/2010/main" val="23325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7"/>
          <p:cNvSpPr>
            <a:spLocks noChangeArrowheads="1"/>
          </p:cNvSpPr>
          <p:nvPr/>
        </p:nvSpPr>
        <p:spPr bwMode="auto">
          <a:xfrm>
            <a:off x="8539195" y="6619900"/>
            <a:ext cx="604837" cy="30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ClrTx/>
              <a:buFontTx/>
              <a:buNone/>
              <a:defRPr/>
            </a:pPr>
            <a:fld id="{B9BB4E0D-9245-40BE-83EC-CFD9552658BE}" type="slidenum">
              <a:rPr lang="ko-KR" altLang="en-US" sz="1100" b="1">
                <a:solidFill>
                  <a:schemeClr val="bg1"/>
                </a:solidFill>
                <a:latin typeface="Arial" pitchFamily="34" charset="0"/>
                <a:ea typeface="휴먼견출고딕" pitchFamily="18" charset="-127"/>
              </a:rPr>
              <a:pPr algn="ctr">
                <a:buClrTx/>
                <a:buFontTx/>
                <a:buNone/>
                <a:defRPr/>
              </a:pPr>
              <a:t>‹#›</a:t>
            </a:fld>
            <a:endParaRPr lang="en-US" altLang="ko-KR" sz="1100" b="1" dirty="0">
              <a:solidFill>
                <a:schemeClr val="bg1"/>
              </a:solidFill>
              <a:latin typeface="Arial" pitchFamily="34" charset="0"/>
              <a:ea typeface="휴먼견출고딕" pitchFamily="18" charset="-127"/>
            </a:endParaRPr>
          </a:p>
        </p:txBody>
      </p:sp>
      <p:sp>
        <p:nvSpPr>
          <p:cNvPr id="14" name="bmkFld2PresentationTitle"/>
          <p:cNvSpPr txBox="1">
            <a:spLocks noChangeArrowheads="1"/>
          </p:cNvSpPr>
          <p:nvPr userDrawn="1"/>
        </p:nvSpPr>
        <p:spPr bwMode="auto">
          <a:xfrm>
            <a:off x="250825" y="6326188"/>
            <a:ext cx="32385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defRPr/>
            </a:pPr>
            <a:endParaRPr kumimoji="0" lang="en-GB" altLang="ja-JP" sz="900" smtClean="0">
              <a:solidFill>
                <a:srgbClr val="666666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15" name="bmkFld2Date"/>
          <p:cNvSpPr txBox="1">
            <a:spLocks noChangeArrowheads="1"/>
          </p:cNvSpPr>
          <p:nvPr userDrawn="1"/>
        </p:nvSpPr>
        <p:spPr bwMode="auto">
          <a:xfrm>
            <a:off x="250825" y="6467475"/>
            <a:ext cx="323850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defRPr/>
            </a:pPr>
            <a:endParaRPr kumimoji="0" lang="en-GB" altLang="ja-JP" sz="900" smtClean="0">
              <a:solidFill>
                <a:srgbClr val="666666"/>
              </a:solidFill>
              <a:ea typeface="MS PGothic" pitchFamily="34" charset="-128"/>
              <a:cs typeface="Arial" charset="0"/>
            </a:endParaRPr>
          </a:p>
        </p:txBody>
      </p:sp>
      <p:sp>
        <p:nvSpPr>
          <p:cNvPr id="22" name="Line 14"/>
          <p:cNvSpPr>
            <a:spLocks noChangeShapeType="1"/>
          </p:cNvSpPr>
          <p:nvPr userDrawn="1"/>
        </p:nvSpPr>
        <p:spPr bwMode="auto">
          <a:xfrm>
            <a:off x="250825" y="692696"/>
            <a:ext cx="8636000" cy="0"/>
          </a:xfrm>
          <a:prstGeom prst="line">
            <a:avLst/>
          </a:prstGeom>
          <a:noFill/>
          <a:ln w="6350">
            <a:solidFill>
              <a:srgbClr val="4E92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72000" tIns="46800" rIns="72000" bIns="46800"/>
          <a:lstStyle/>
          <a:p>
            <a:endParaRPr lang="ko-KR" altLang="en-US"/>
          </a:p>
        </p:txBody>
      </p:sp>
      <p:sp>
        <p:nvSpPr>
          <p:cNvPr id="7" name="Rectangle 17"/>
          <p:cNvSpPr>
            <a:spLocks noChangeArrowheads="1"/>
          </p:cNvSpPr>
          <p:nvPr userDrawn="1"/>
        </p:nvSpPr>
        <p:spPr bwMode="auto">
          <a:xfrm>
            <a:off x="8748463" y="6642570"/>
            <a:ext cx="357783" cy="21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 anchorCtr="0"/>
          <a:lstStyle/>
          <a:p>
            <a:pPr algn="ctr">
              <a:buClrTx/>
              <a:buFontTx/>
              <a:buNone/>
              <a:defRPr/>
            </a:pPr>
            <a:fld id="{B9BB4E0D-9245-40BE-83EC-CFD9552658BE}" type="slidenum">
              <a:rPr lang="ko-KR" altLang="en-US" sz="1100" b="1">
                <a:solidFill>
                  <a:schemeClr val="tx1"/>
                </a:solidFill>
                <a:latin typeface="Arial" pitchFamily="34" charset="0"/>
                <a:ea typeface="휴먼견출고딕" pitchFamily="18" charset="-127"/>
              </a:rPr>
              <a:pPr algn="ctr">
                <a:buClrTx/>
                <a:buFontTx/>
                <a:buNone/>
                <a:defRPr/>
              </a:pPr>
              <a:t>‹#›</a:t>
            </a:fld>
            <a:endParaRPr lang="en-US" altLang="ko-KR" sz="1100" b="1" dirty="0">
              <a:solidFill>
                <a:schemeClr val="tx1"/>
              </a:solidFill>
              <a:latin typeface="Arial" pitchFamily="34" charset="0"/>
              <a:ea typeface="휴먼견출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36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69" r:id="rId3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1.png"/><Relationship Id="rId4" Type="http://schemas.openxmlformats.org/officeDocument/2006/relationships/image" Target="../media/image46.jpg"/><Relationship Id="rId9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g"/><Relationship Id="rId3" Type="http://schemas.openxmlformats.org/officeDocument/2006/relationships/image" Target="../media/image52.jpe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1.png"/><Relationship Id="rId18" Type="http://schemas.openxmlformats.org/officeDocument/2006/relationships/image" Target="../media/image14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microsoft.com/office/2007/relationships/hdphoto" Target="../media/hdphoto1.wdp"/><Relationship Id="rId1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gif"/><Relationship Id="rId15" Type="http://schemas.openxmlformats.org/officeDocument/2006/relationships/image" Target="../media/image12.png"/><Relationship Id="rId10" Type="http://schemas.openxmlformats.org/officeDocument/2006/relationships/image" Target="../media/image9.jpeg"/><Relationship Id="rId19" Type="http://schemas.openxmlformats.org/officeDocument/2006/relationships/image" Target="../media/image15.png"/><Relationship Id="rId4" Type="http://schemas.openxmlformats.org/officeDocument/2006/relationships/image" Target="../media/image3.gif"/><Relationship Id="rId9" Type="http://schemas.openxmlformats.org/officeDocument/2006/relationships/image" Target="../media/image8.jpeg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6.wdp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1.wmf"/><Relationship Id="rId5" Type="http://schemas.openxmlformats.org/officeDocument/2006/relationships/image" Target="../media/image17.png"/><Relationship Id="rId15" Type="http://schemas.microsoft.com/office/2007/relationships/hdphoto" Target="../media/hdphoto7.wdp"/><Relationship Id="rId10" Type="http://schemas.openxmlformats.org/officeDocument/2006/relationships/image" Target="../media/image20.wmf"/><Relationship Id="rId4" Type="http://schemas.openxmlformats.org/officeDocument/2006/relationships/image" Target="../media/image16.png"/><Relationship Id="rId9" Type="http://schemas.microsoft.com/office/2007/relationships/hdphoto" Target="../media/hdphoto5.wdp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161747" y="1916832"/>
            <a:ext cx="8570952" cy="751012"/>
          </a:xfrm>
        </p:spPr>
        <p:txBody>
          <a:bodyPr/>
          <a:lstStyle/>
          <a:p>
            <a:r>
              <a:rPr lang="ko-KR" altLang="en-US" dirty="0"/>
              <a:t>초고해상도 </a:t>
            </a:r>
            <a:r>
              <a:rPr lang="ko-KR" altLang="en-US" dirty="0" smtClean="0"/>
              <a:t>비디오 </a:t>
            </a:r>
            <a:r>
              <a:rPr lang="ko-KR" altLang="en-US" dirty="0" err="1" smtClean="0"/>
              <a:t>코덱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SoC</a:t>
            </a:r>
            <a:endParaRPr lang="en-US" altLang="ko-KR" dirty="0"/>
          </a:p>
          <a:p>
            <a:r>
              <a:rPr lang="en-US" altLang="ko-KR" sz="2800" dirty="0">
                <a:latin typeface="Arial" panose="020B0604020202020204" pitchFamily="34" charset="0"/>
                <a:cs typeface="Arial" panose="020B0604020202020204" pitchFamily="34" charset="0"/>
              </a:rPr>
              <a:t>- HEVC Video Codec</a:t>
            </a:r>
          </a:p>
        </p:txBody>
      </p:sp>
      <p:sp>
        <p:nvSpPr>
          <p:cNvPr id="5" name="부제목 2"/>
          <p:cNvSpPr>
            <a:spLocks noGrp="1"/>
          </p:cNvSpPr>
          <p:nvPr>
            <p:ph type="subTitle" idx="1"/>
          </p:nvPr>
        </p:nvSpPr>
        <p:spPr>
          <a:xfrm>
            <a:off x="251520" y="4437112"/>
            <a:ext cx="8641655" cy="1872208"/>
          </a:xfrm>
        </p:spPr>
        <p:txBody>
          <a:bodyPr/>
          <a:lstStyle/>
          <a:p>
            <a:pPr algn="ctr"/>
            <a:r>
              <a:rPr lang="en-US" altLang="ko-KR" sz="2000" dirty="0" smtClean="0">
                <a:latin typeface="맑은 고딕" panose="020B0503020000020004" pitchFamily="50" charset="-127"/>
              </a:rPr>
              <a:t>2015. 8. 26.</a:t>
            </a:r>
          </a:p>
          <a:p>
            <a:pPr algn="ctr"/>
            <a:endParaRPr lang="en-US" altLang="ko-KR" sz="1800" dirty="0" smtClean="0">
              <a:latin typeface="맑은 고딕" panose="020B0503020000020004" pitchFamily="50" charset="-127"/>
            </a:endParaRPr>
          </a:p>
          <a:p>
            <a:pPr algn="ctr"/>
            <a:r>
              <a:rPr lang="ko-KR" altLang="en-US" dirty="0" smtClean="0"/>
              <a:t>멀티미디어프로세서연구실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한국전자통신연구원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3563888" y="704321"/>
            <a:ext cx="48245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K-ICT </a:t>
            </a:r>
            <a:r>
              <a:rPr lang="ko-KR" altLang="en-US" sz="1400" b="1" i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기술사업화 페스티벌 사업화 유망 기술이전설명회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588855" y="6453336"/>
            <a:ext cx="519649" cy="404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00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검증 플랫폼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323528" y="953555"/>
            <a:ext cx="46185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 fontAlgn="auto" latinLnBrk="0">
              <a:spcBef>
                <a:spcPts val="0"/>
              </a:spcBef>
              <a:spcAft>
                <a:spcPct val="30000"/>
              </a:spcAft>
              <a:buFontTx/>
              <a:buBlip>
                <a:blip r:embed="rId3"/>
              </a:buBlip>
              <a:tabLst>
                <a:tab pos="220663" algn="l"/>
              </a:tabLst>
              <a:defRPr/>
            </a:pPr>
            <a:r>
              <a:rPr kumimoji="0" lang="en-US" altLang="ko-KR" sz="20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20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SoC</a:t>
            </a:r>
            <a:r>
              <a:rPr kumimoji="0" lang="en-US" altLang="ko-KR" sz="20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20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환경을 고려한 시스템수준 검증</a:t>
            </a:r>
            <a:endParaRPr kumimoji="0" lang="en-US" altLang="ko-KR" sz="2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139" y="1565388"/>
            <a:ext cx="8021722" cy="4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FPGA</a:t>
            </a:r>
            <a:r>
              <a:rPr lang="ko-KR" altLang="en-US" dirty="0" smtClean="0"/>
              <a:t> 플랫폼</a:t>
            </a:r>
            <a:endParaRPr lang="ko-KR" altLang="en-US" dirty="0"/>
          </a:p>
        </p:txBody>
      </p:sp>
      <p:sp>
        <p:nvSpPr>
          <p:cNvPr id="8" name="육각형 7"/>
          <p:cNvSpPr/>
          <p:nvPr/>
        </p:nvSpPr>
        <p:spPr bwMode="auto">
          <a:xfrm>
            <a:off x="449063" y="1464235"/>
            <a:ext cx="8371409" cy="956653"/>
          </a:xfrm>
          <a:prstGeom prst="hexagon">
            <a:avLst>
              <a:gd name="adj" fmla="val 6875"/>
              <a:gd name="vf" fmla="val 115470"/>
            </a:avLst>
          </a:prstGeom>
          <a:solidFill>
            <a:srgbClr val="174578">
              <a:lumMod val="20000"/>
              <a:lumOff val="80000"/>
            </a:srgbClr>
          </a:solidFill>
          <a:ln w="55000" cap="flat" cmpd="thickThin" algn="ctr">
            <a:solidFill>
              <a:srgbClr val="8AAECE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 latinLnBrk="0">
              <a:spcBef>
                <a:spcPts val="0"/>
              </a:spcBef>
              <a:spcAft>
                <a:spcPct val="30000"/>
              </a:spcAft>
              <a:defRPr/>
            </a:pPr>
            <a:endParaRPr kumimoji="0" lang="ko-KR" altLang="en-US" sz="1800" kern="0" dirty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9" name="대각선 방향의 모서리가 둥근 사각형 8"/>
          <p:cNvSpPr/>
          <p:nvPr/>
        </p:nvSpPr>
        <p:spPr bwMode="auto">
          <a:xfrm flipH="1">
            <a:off x="395534" y="1048294"/>
            <a:ext cx="4968553" cy="40172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478E"/>
          </a:solidFill>
          <a:ln>
            <a:noFill/>
            <a:headEnd type="oval" w="med" len="med"/>
            <a:tailEnd type="oval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Supernova HEVC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디코더</a:t>
            </a:r>
            <a:endParaRPr kumimoji="0" lang="ko-KR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11737"/>
            <a:ext cx="473046" cy="4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728068" y="1547265"/>
            <a:ext cx="7948388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auto">
              <a:spcBef>
                <a:spcPts val="0"/>
              </a:spcBef>
              <a:spcAft>
                <a:spcPct val="30000"/>
              </a:spcAft>
              <a:buFont typeface="Wingdings" pitchFamily="2" charset="2"/>
              <a:buChar char="v"/>
              <a:tabLst>
                <a:tab pos="220663" algn="l"/>
              </a:tabLst>
            </a:pP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특징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: Aldebaran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프로세서 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+ Dual-core 4K-UHD HEVC </a:t>
            </a:r>
            <a:r>
              <a:rPr kumimoji="0" lang="ko-KR" altLang="en-US" sz="18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디코더</a:t>
            </a:r>
            <a:endParaRPr kumimoji="0" lang="en-US" altLang="ko-KR" sz="18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fontAlgn="auto">
              <a:spcBef>
                <a:spcPts val="0"/>
              </a:spcBef>
              <a:spcAft>
                <a:spcPct val="30000"/>
              </a:spcAft>
              <a:tabLst>
                <a:tab pos="220663" algn="l"/>
              </a:tabLst>
            </a:pP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- Xilinx Vertex-7, DDR2/3 and HDMI-1.4 </a:t>
            </a:r>
            <a:r>
              <a:rPr kumimoji="0" lang="en-US" altLang="ko-KR" sz="18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Tx</a:t>
            </a:r>
            <a:endParaRPr kumimoji="0" lang="en-US" altLang="ko-KR" sz="18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885022"/>
            <a:ext cx="8136904" cy="32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8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FPGA</a:t>
            </a:r>
            <a:r>
              <a:rPr lang="ko-KR" altLang="en-US" dirty="0" smtClean="0"/>
              <a:t> 플랫폼</a:t>
            </a:r>
            <a:endParaRPr lang="ko-KR" altLang="en-US" dirty="0"/>
          </a:p>
        </p:txBody>
      </p:sp>
      <p:sp>
        <p:nvSpPr>
          <p:cNvPr id="106" name="직사각형 105"/>
          <p:cNvSpPr/>
          <p:nvPr/>
        </p:nvSpPr>
        <p:spPr>
          <a:xfrm>
            <a:off x="2127418" y="2204864"/>
            <a:ext cx="3528237" cy="2673861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grpSp>
        <p:nvGrpSpPr>
          <p:cNvPr id="107" name="그룹 106"/>
          <p:cNvGrpSpPr/>
          <p:nvPr/>
        </p:nvGrpSpPr>
        <p:grpSpPr>
          <a:xfrm>
            <a:off x="769735" y="4904399"/>
            <a:ext cx="1551755" cy="1222269"/>
            <a:chOff x="550021" y="4832391"/>
            <a:chExt cx="1551755" cy="1222269"/>
          </a:xfrm>
        </p:grpSpPr>
        <p:pic>
          <p:nvPicPr>
            <p:cNvPr id="108" name="Picture 10" descr="http://image.cnet.co.kr/2014/02/88bd65b930a4348266993bf80148d4c5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021" y="4832391"/>
              <a:ext cx="1429691" cy="953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611560" y="5746883"/>
              <a:ext cx="14902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FPGA </a:t>
              </a:r>
              <a:r>
                <a:rPr kumimoji="0" lang="ko-KR" altLang="en-US" sz="1400" b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보드 제어</a:t>
              </a:r>
              <a:endParaRPr kumimoji="0" lang="ko-KR" altLang="en-US" sz="1400" b="1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6167626" y="1546043"/>
            <a:ext cx="1959461" cy="2151244"/>
            <a:chOff x="5947912" y="1474035"/>
            <a:chExt cx="1959461" cy="2151244"/>
          </a:xfrm>
        </p:grpSpPr>
        <p:pic>
          <p:nvPicPr>
            <p:cNvPr id="111" name="그림 1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7912" y="1474035"/>
              <a:ext cx="1959461" cy="1799143"/>
            </a:xfrm>
            <a:prstGeom prst="rect">
              <a:avLst/>
            </a:prstGeom>
          </p:spPr>
        </p:pic>
        <p:sp>
          <p:nvSpPr>
            <p:cNvPr id="112" name="TextBox 111"/>
            <p:cNvSpPr txBox="1"/>
            <p:nvPr/>
          </p:nvSpPr>
          <p:spPr>
            <a:xfrm>
              <a:off x="6379463" y="3102059"/>
              <a:ext cx="11448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400" b="1" dirty="0" err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인코딩</a:t>
              </a:r>
              <a:r>
                <a:rPr kumimoji="0" lang="ko-KR" altLang="en-US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 중인</a:t>
              </a:r>
              <a:r>
                <a:rPr kumimoji="0" lang="en-US" altLang="ko-KR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/>
              </a:r>
              <a:br>
                <a:rPr kumimoji="0" lang="en-US" altLang="ko-KR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</a:br>
              <a:r>
                <a:rPr kumimoji="0" lang="ko-KR" altLang="en-US" sz="1400" b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영상 확인</a:t>
              </a:r>
              <a:endPara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  <p:pic>
        <p:nvPicPr>
          <p:cNvPr id="113" name="그림 1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419" y="1828759"/>
            <a:ext cx="1715523" cy="990136"/>
          </a:xfrm>
          <a:prstGeom prst="rect">
            <a:avLst/>
          </a:prstGeom>
        </p:spPr>
      </p:pic>
      <p:pic>
        <p:nvPicPr>
          <p:cNvPr id="114" name="그림 1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867" y="2113111"/>
            <a:ext cx="2971323" cy="2557874"/>
          </a:xfrm>
          <a:prstGeom prst="rect">
            <a:avLst/>
          </a:prstGeom>
        </p:spPr>
      </p:pic>
      <p:grpSp>
        <p:nvGrpSpPr>
          <p:cNvPr id="115" name="그룹 114"/>
          <p:cNvGrpSpPr/>
          <p:nvPr/>
        </p:nvGrpSpPr>
        <p:grpSpPr>
          <a:xfrm>
            <a:off x="2660587" y="4950733"/>
            <a:ext cx="1687355" cy="1214571"/>
            <a:chOff x="2440873" y="4878725"/>
            <a:chExt cx="1687355" cy="1214571"/>
          </a:xfrm>
        </p:grpSpPr>
        <p:pic>
          <p:nvPicPr>
            <p:cNvPr id="116" name="Picture 8" descr="http://cfile2.uf.tistory.com/image/117F6F394E39553D3D863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0873" y="4878725"/>
              <a:ext cx="1687355" cy="9736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7" name="TextBox 116"/>
            <p:cNvSpPr txBox="1"/>
            <p:nvPr/>
          </p:nvSpPr>
          <p:spPr>
            <a:xfrm>
              <a:off x="2555776" y="5785519"/>
              <a:ext cx="1324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ko-KR" altLang="en-US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원본영상 입력</a:t>
              </a:r>
              <a:endPara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118" name="그룹 117"/>
          <p:cNvGrpSpPr/>
          <p:nvPr/>
        </p:nvGrpSpPr>
        <p:grpSpPr>
          <a:xfrm>
            <a:off x="1655845" y="3985529"/>
            <a:ext cx="903620" cy="1458018"/>
            <a:chOff x="1436131" y="3768435"/>
            <a:chExt cx="903620" cy="1603104"/>
          </a:xfrm>
        </p:grpSpPr>
        <p:cxnSp>
          <p:nvCxnSpPr>
            <p:cNvPr id="119" name="꺾인 연결선 118"/>
            <p:cNvCxnSpPr/>
            <p:nvPr/>
          </p:nvCxnSpPr>
          <p:spPr>
            <a:xfrm rot="5400000" flipH="1" flipV="1">
              <a:off x="1086389" y="4118177"/>
              <a:ext cx="1603104" cy="903620"/>
            </a:xfrm>
            <a:prstGeom prst="bentConnector2">
              <a:avLst/>
            </a:prstGeom>
            <a:noFill/>
            <a:ln w="28575" cap="flat" cmpd="sng" algn="ctr">
              <a:solidFill>
                <a:srgbClr val="0033CC"/>
              </a:solidFill>
              <a:prstDash val="solid"/>
              <a:tailEnd type="triangle"/>
            </a:ln>
            <a:effectLst/>
          </p:spPr>
        </p:cxnSp>
        <p:sp>
          <p:nvSpPr>
            <p:cNvPr id="120" name="TextBox 119"/>
            <p:cNvSpPr txBox="1"/>
            <p:nvPr/>
          </p:nvSpPr>
          <p:spPr>
            <a:xfrm>
              <a:off x="1475656" y="3769295"/>
              <a:ext cx="6065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JTAG</a:t>
              </a:r>
              <a:endParaRPr kumimoji="0" lang="ko-KR" altLang="en-US" sz="1400" b="1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121" name="그룹 120"/>
          <p:cNvGrpSpPr/>
          <p:nvPr/>
        </p:nvGrpSpPr>
        <p:grpSpPr>
          <a:xfrm>
            <a:off x="3668069" y="4540098"/>
            <a:ext cx="907621" cy="678285"/>
            <a:chOff x="3448355" y="4468090"/>
            <a:chExt cx="907621" cy="678285"/>
          </a:xfrm>
        </p:grpSpPr>
        <p:cxnSp>
          <p:nvCxnSpPr>
            <p:cNvPr id="122" name="꺾인 연결선 121"/>
            <p:cNvCxnSpPr/>
            <p:nvPr/>
          </p:nvCxnSpPr>
          <p:spPr>
            <a:xfrm flipV="1">
              <a:off x="3515561" y="4468090"/>
              <a:ext cx="797828" cy="662735"/>
            </a:xfrm>
            <a:prstGeom prst="bentConnector2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tailEnd type="triangle"/>
            </a:ln>
            <a:effectLst/>
          </p:spPr>
        </p:cxnSp>
        <p:sp>
          <p:nvSpPr>
            <p:cNvPr id="123" name="TextBox 122"/>
            <p:cNvSpPr txBox="1"/>
            <p:nvPr/>
          </p:nvSpPr>
          <p:spPr>
            <a:xfrm>
              <a:off x="3448355" y="4838598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HDMI in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grpSp>
        <p:nvGrpSpPr>
          <p:cNvPr id="124" name="그룹 123"/>
          <p:cNvGrpSpPr/>
          <p:nvPr/>
        </p:nvGrpSpPr>
        <p:grpSpPr>
          <a:xfrm>
            <a:off x="5287081" y="2337835"/>
            <a:ext cx="942460" cy="1162592"/>
            <a:chOff x="5067367" y="2265827"/>
            <a:chExt cx="942460" cy="1162592"/>
          </a:xfrm>
        </p:grpSpPr>
        <p:cxnSp>
          <p:nvCxnSpPr>
            <p:cNvPr id="125" name="꺾인 연결선 124"/>
            <p:cNvCxnSpPr/>
            <p:nvPr/>
          </p:nvCxnSpPr>
          <p:spPr>
            <a:xfrm flipV="1">
              <a:off x="5067367" y="2265827"/>
              <a:ext cx="942460" cy="639372"/>
            </a:xfrm>
            <a:prstGeom prst="bentConnector3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  <a:tailEnd type="triangle"/>
            </a:ln>
            <a:effectLst/>
          </p:spPr>
        </p:cxnSp>
        <p:sp>
          <p:nvSpPr>
            <p:cNvPr id="126" name="TextBox 125"/>
            <p:cNvSpPr txBox="1"/>
            <p:nvPr/>
          </p:nvSpPr>
          <p:spPr>
            <a:xfrm>
              <a:off x="5181738" y="2905199"/>
              <a:ext cx="68640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HDMI</a:t>
              </a:r>
              <a:b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</a:b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/>
                  <a:ea typeface="맑은 고딕"/>
                </a:rPr>
                <a:t>out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2221573" y="1692097"/>
            <a:ext cx="3434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Hypernova HEVC </a:t>
            </a:r>
            <a:r>
              <a:rPr kumimoji="0" lang="ko-KR" altLang="en-US" sz="1600" b="1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인코더 검증보드</a:t>
            </a:r>
            <a:r>
              <a:rPr kumimoji="0" lang="en-US" altLang="ko-KR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/>
            </a:r>
            <a:br>
              <a:rPr kumimoji="0" lang="en-US" altLang="ko-KR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</a:br>
            <a:r>
              <a:rPr kumimoji="0" lang="en-US" altLang="ko-KR" sz="16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/>
                <a:ea typeface="맑은 고딕"/>
              </a:rPr>
              <a:t>(ALDEBARAN-F7)</a:t>
            </a:r>
            <a:endParaRPr kumimoji="0" lang="ko-KR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sp>
        <p:nvSpPr>
          <p:cNvPr id="128" name="대각선 방향의 모서리가 둥근 사각형 127"/>
          <p:cNvSpPr/>
          <p:nvPr/>
        </p:nvSpPr>
        <p:spPr bwMode="auto">
          <a:xfrm flipH="1">
            <a:off x="615248" y="945277"/>
            <a:ext cx="4693774" cy="40172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478E"/>
          </a:solidFill>
          <a:ln>
            <a:noFill/>
            <a:headEnd type="oval" w="med" len="med"/>
            <a:tailEnd type="oval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  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Hypernova HEVC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/>
                <a:ea typeface="맑은 고딕"/>
                <a:cs typeface="+mn-cs"/>
              </a:rPr>
              <a:t>인코더</a:t>
            </a:r>
            <a:endParaRPr kumimoji="0" lang="ko-KR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12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34" y="908720"/>
            <a:ext cx="473046" cy="4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30" name="그룹 129"/>
          <p:cNvGrpSpPr/>
          <p:nvPr/>
        </p:nvGrpSpPr>
        <p:grpSpPr>
          <a:xfrm>
            <a:off x="1270134" y="2492897"/>
            <a:ext cx="1001300" cy="1152127"/>
            <a:chOff x="1225920" y="2420889"/>
            <a:chExt cx="1001300" cy="1152127"/>
          </a:xfrm>
        </p:grpSpPr>
        <p:pic>
          <p:nvPicPr>
            <p:cNvPr id="131" name="그림 1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5400000">
              <a:off x="1448023" y="2320876"/>
              <a:ext cx="647700" cy="847725"/>
            </a:xfrm>
            <a:prstGeom prst="rect">
              <a:avLst/>
            </a:prstGeom>
          </p:spPr>
        </p:pic>
        <p:sp>
          <p:nvSpPr>
            <p:cNvPr id="132" name="TextBox 131"/>
            <p:cNvSpPr txBox="1"/>
            <p:nvPr/>
          </p:nvSpPr>
          <p:spPr>
            <a:xfrm>
              <a:off x="1225920" y="3049796"/>
              <a:ext cx="10013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0" lang="en-US" altLang="ko-KR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  <a:t>Bitstream</a:t>
              </a:r>
              <a:br>
                <a:rPr kumimoji="0" lang="en-US" altLang="ko-KR" sz="1400" b="1" dirty="0" smtClean="0">
                  <a:solidFill>
                    <a:prstClr val="black"/>
                  </a:solidFill>
                  <a:latin typeface="맑은 고딕"/>
                  <a:ea typeface="맑은 고딕"/>
                </a:rPr>
              </a:br>
              <a:r>
                <a:rPr kumimoji="0" lang="ko-KR" altLang="en-US" sz="1400" b="1" smtClean="0">
                  <a:solidFill>
                    <a:prstClr val="black"/>
                  </a:solidFill>
                  <a:latin typeface="맑은 고딕"/>
                  <a:ea typeface="맑은 고딕"/>
                </a:rPr>
                <a:t>저장</a:t>
              </a:r>
              <a:endPara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5837537" y="5478323"/>
            <a:ext cx="2766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범용 </a:t>
            </a:r>
            <a:r>
              <a:rPr kumimoji="0" lang="en-US" altLang="ko-KR" sz="16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SW HEVC </a:t>
            </a:r>
            <a:r>
              <a:rPr kumimoji="0"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디코더에서</a:t>
            </a:r>
            <a:r>
              <a:rPr kumimoji="0" lang="en-US" altLang="ko-KR" sz="16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600" b="1" dirty="0" smtClean="0">
                <a:solidFill>
                  <a:srgbClr val="C00000"/>
                </a:solidFill>
                <a:latin typeface="맑은 고딕"/>
                <a:ea typeface="맑은 고딕"/>
              </a:rPr>
            </a:br>
            <a:r>
              <a:rPr kumimoji="0" lang="en-US" altLang="ko-KR" sz="1600" b="1" dirty="0" smtClean="0">
                <a:solidFill>
                  <a:srgbClr val="C00000"/>
                </a:solidFill>
                <a:latin typeface="맑은 고딕"/>
                <a:ea typeface="맑은 고딕"/>
              </a:rPr>
              <a:t>Bitstream</a:t>
            </a:r>
            <a:r>
              <a:rPr kumimoji="0" lang="ko-KR" altLang="en-US" sz="1600" b="1" smtClean="0">
                <a:solidFill>
                  <a:srgbClr val="C00000"/>
                </a:solidFill>
                <a:latin typeface="맑은 고딕"/>
                <a:ea typeface="맑은 고딕"/>
              </a:rPr>
              <a:t> 디코딩 최종확인</a:t>
            </a:r>
            <a:endParaRPr kumimoji="0" lang="ko-KR" altLang="en-US" sz="1600" b="1" dirty="0">
              <a:solidFill>
                <a:srgbClr val="C00000"/>
              </a:solidFill>
              <a:latin typeface="맑은 고딕"/>
              <a:ea typeface="맑은 고딕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5967145" y="3882194"/>
            <a:ext cx="2492272" cy="1546404"/>
            <a:chOff x="2211797" y="1861237"/>
            <a:chExt cx="2080326" cy="1500925"/>
          </a:xfrm>
        </p:grpSpPr>
        <p:pic>
          <p:nvPicPr>
            <p:cNvPr id="135" name="그림 13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211797" y="1861237"/>
              <a:ext cx="2080326" cy="1500925"/>
            </a:xfrm>
            <a:prstGeom prst="rect">
              <a:avLst/>
            </a:prstGeom>
          </p:spPr>
        </p:pic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77347" y="1904741"/>
              <a:ext cx="1096598" cy="888372"/>
            </a:xfrm>
            <a:prstGeom prst="rect">
              <a:avLst/>
            </a:prstGeom>
            <a:scene3d>
              <a:camera prst="perspectiveBelow" fov="4500000">
                <a:rot lat="1500000" lon="0" rev="0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20488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96296E-6 L 0.58055 0.21736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28" y="10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홍보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604365" y="1268760"/>
            <a:ext cx="4111651" cy="1629211"/>
            <a:chOff x="486594" y="1450876"/>
            <a:chExt cx="8268522" cy="3536393"/>
          </a:xfrm>
        </p:grpSpPr>
        <p:pic>
          <p:nvPicPr>
            <p:cNvPr id="13" name="Picture 13" descr="C:\Users\shcho\Desktop\DSC0325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594" y="1450876"/>
              <a:ext cx="2648214" cy="35309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C:\Users\shcho\Desktop\DSC03243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1794" y="1450986"/>
              <a:ext cx="2893322" cy="35362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5" descr="C:\Users\shcho\Desktop\DSC0325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9561" y="1451906"/>
              <a:ext cx="2651384" cy="35351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6" name="직사각형 15"/>
          <p:cNvSpPr/>
          <p:nvPr/>
        </p:nvSpPr>
        <p:spPr>
          <a:xfrm>
            <a:off x="4817372" y="5640030"/>
            <a:ext cx="36004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fontAlgn="auto">
              <a:spcBef>
                <a:spcPts val="0"/>
              </a:spcBef>
              <a:spcAft>
                <a:spcPct val="30000"/>
              </a:spcAft>
              <a:buFontTx/>
              <a:buBlip>
                <a:blip r:embed="rId6"/>
              </a:buBlip>
              <a:tabLst>
                <a:tab pos="358775" algn="l"/>
              </a:tabLst>
            </a:pPr>
            <a:r>
              <a:rPr kumimoji="0"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IEEE </a:t>
            </a:r>
            <a:r>
              <a:rPr kumimoji="0"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International Conference on Multimedia and Expo (</a:t>
            </a:r>
            <a:r>
              <a:rPr kumimoji="0"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ICME), </a:t>
            </a:r>
          </a:p>
          <a:p>
            <a:pPr fontAlgn="auto">
              <a:spcBef>
                <a:spcPts val="0"/>
              </a:spcBef>
              <a:spcAft>
                <a:spcPct val="30000"/>
              </a:spcAft>
              <a:tabLst>
                <a:tab pos="358775" algn="l"/>
              </a:tabLst>
            </a:pPr>
            <a:r>
              <a:rPr kumimoji="0" lang="en-US" altLang="ko-KR" sz="1200" b="1" dirty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    2014.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7.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18, </a:t>
            </a:r>
            <a:r>
              <a:rPr kumimoji="0" lang="ko-KR" altLang="en-US" sz="1200" b="1" dirty="0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중국 </a:t>
            </a:r>
            <a:r>
              <a:rPr kumimoji="0" lang="ko-KR" altLang="en-US" sz="1200" b="1" dirty="0" err="1" smtClean="0">
                <a:solidFill>
                  <a:srgbClr val="000000"/>
                </a:solidFill>
                <a:latin typeface="맑은 고딕" pitchFamily="50" charset="-127"/>
                <a:ea typeface="맑은 고딕"/>
              </a:rPr>
              <a:t>청두</a:t>
            </a:r>
            <a:endParaRPr kumimoji="0" lang="en-US" altLang="ko-KR" sz="1200" b="1" dirty="0" smtClean="0">
              <a:solidFill>
                <a:srgbClr val="000000"/>
              </a:solidFill>
              <a:latin typeface="맑은 고딕" pitchFamily="50" charset="-127"/>
              <a:ea typeface="맑은 고딕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731356" y="1502744"/>
            <a:ext cx="395544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fontAlgn="auto">
              <a:spcBef>
                <a:spcPts val="0"/>
              </a:spcBef>
              <a:spcAft>
                <a:spcPct val="30000"/>
              </a:spcAft>
              <a:buFontTx/>
              <a:buBlip>
                <a:blip r:embed="rId6"/>
              </a:buBlip>
              <a:tabLst>
                <a:tab pos="358775" algn="l"/>
              </a:tabLst>
            </a:pPr>
            <a:r>
              <a: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제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12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차 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JCT-VC 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국제표준회의 공개시연</a:t>
            </a:r>
            <a:br>
              <a: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2013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.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1.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16, </a:t>
            </a:r>
            <a:r>
              <a:rPr kumimoji="0" lang="ko-KR" altLang="en-US" sz="1400" b="1" dirty="0">
                <a:solidFill>
                  <a:prstClr val="black"/>
                </a:solidFill>
                <a:latin typeface="맑은 고딕"/>
                <a:ea typeface="맑은 고딕"/>
              </a:rPr>
              <a:t>스위스 제네바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b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</a:b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“</a:t>
            </a:r>
            <a:r>
              <a:rPr kumimoji="0" lang="en-US" altLang="ko-KR" sz="1400" b="1" dirty="0">
                <a:solidFill>
                  <a:prstClr val="black"/>
                </a:solidFill>
                <a:latin typeface="맑은 고딕"/>
                <a:ea typeface="맑은 고딕"/>
              </a:rPr>
              <a:t>Better Quality of Life through ITU-T Recommendations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”</a:t>
            </a:r>
            <a:endParaRPr kumimoji="0" lang="en-US" altLang="ko-KR" sz="1400" b="1" dirty="0" smtClean="0">
              <a:solidFill>
                <a:srgbClr val="000000"/>
              </a:solidFill>
              <a:latin typeface="맑은 고딕" pitchFamily="50" charset="-127"/>
              <a:ea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39552" y="5642664"/>
            <a:ext cx="396044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fontAlgn="auto">
              <a:spcBef>
                <a:spcPts val="0"/>
              </a:spcBef>
              <a:spcAft>
                <a:spcPct val="30000"/>
              </a:spcAft>
              <a:buFontTx/>
              <a:buBlip>
                <a:blip r:embed="rId6"/>
              </a:buBlip>
              <a:tabLst>
                <a:tab pos="358775" algn="l"/>
              </a:tabLst>
            </a:pP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IEEE </a:t>
            </a:r>
            <a:r>
              <a:rPr kumimoji="0" lang="en-US" altLang="ko-KR" sz="1200" b="1" dirty="0">
                <a:solidFill>
                  <a:prstClr val="black"/>
                </a:solidFill>
                <a:latin typeface="맑은 고딕"/>
                <a:ea typeface="맑은 고딕"/>
              </a:rPr>
              <a:t>International Conference on Acoustics, Speech, and Signal Processing (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ICASSP), </a:t>
            </a:r>
          </a:p>
          <a:p>
            <a:pPr fontAlgn="auto">
              <a:spcBef>
                <a:spcPts val="0"/>
              </a:spcBef>
              <a:spcAft>
                <a:spcPct val="30000"/>
              </a:spcAft>
              <a:tabLst>
                <a:tab pos="358775" algn="l"/>
              </a:tabLst>
            </a:pPr>
            <a:r>
              <a:rPr kumimoji="0" lang="en-US" altLang="ko-KR" sz="12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   2014.</a:t>
            </a:r>
            <a:r>
              <a:rPr kumimoji="0"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5.</a:t>
            </a:r>
            <a:r>
              <a:rPr kumimoji="0"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8, </a:t>
            </a:r>
            <a:r>
              <a:rPr kumimoji="0" lang="ko-KR" altLang="en-US" sz="12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이탈리아 피렌체</a:t>
            </a:r>
            <a:endParaRPr kumimoji="0" lang="en-US" altLang="ko-KR" sz="12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478959"/>
            <a:ext cx="3606762" cy="213932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380" y="3496235"/>
            <a:ext cx="3571052" cy="211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시장 현황</a:t>
            </a:r>
            <a:endParaRPr lang="ko-KR" altLang="en-US" dirty="0"/>
          </a:p>
        </p:txBody>
      </p:sp>
      <p:sp>
        <p:nvSpPr>
          <p:cNvPr id="68" name="AutoShape 69"/>
          <p:cNvSpPr>
            <a:spLocks noChangeArrowheads="1"/>
          </p:cNvSpPr>
          <p:nvPr/>
        </p:nvSpPr>
        <p:spPr bwMode="auto">
          <a:xfrm>
            <a:off x="373970" y="908720"/>
            <a:ext cx="1824064" cy="4320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ABDA"/>
              </a:gs>
              <a:gs pos="100000">
                <a:srgbClr val="4F81BD">
                  <a:lumMod val="7500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해외시장 현황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AutoShape 69"/>
          <p:cNvSpPr>
            <a:spLocks noChangeArrowheads="1"/>
          </p:cNvSpPr>
          <p:nvPr/>
        </p:nvSpPr>
        <p:spPr bwMode="auto">
          <a:xfrm>
            <a:off x="373970" y="4008778"/>
            <a:ext cx="1824064" cy="4320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ABDA"/>
              </a:gs>
              <a:gs pos="100000">
                <a:srgbClr val="4F81BD">
                  <a:lumMod val="7500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국내시장 현황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5646" y="1412776"/>
            <a:ext cx="812281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lvl="0" indent="-269875">
              <a:spcAft>
                <a:spcPts val="1200"/>
              </a:spcAft>
              <a:buSzPct val="80000"/>
              <a:buBlip>
                <a:blip r:embed="rId3"/>
              </a:buBlip>
              <a:defRPr/>
            </a:pP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HEVC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코덱기반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컨슈머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시장은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진입기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향후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2~5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년 내에 크게 증가할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전망</a:t>
            </a:r>
            <a:endParaRPr kumimoji="0" lang="en-US" altLang="ko-KR" sz="18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9875" lvl="0" indent="-269875">
              <a:spcAft>
                <a:spcPts val="1200"/>
              </a:spcAft>
              <a:buSzPct val="80000"/>
              <a:buBlip>
                <a:blip r:embed="rId3"/>
              </a:buBlip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비디오 디바이스 ‘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14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년 세계판매량 규모는 약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438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억불 전망 </a:t>
            </a:r>
            <a:endParaRPr kumimoji="0" lang="en-US" altLang="ko-KR" sz="18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lvl="0">
              <a:spcAft>
                <a:spcPts val="600"/>
              </a:spcAft>
              <a:buSzPct val="80000"/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   (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연평균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24%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성장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en-US" altLang="ko-KR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848" y="4596224"/>
            <a:ext cx="8039608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spcAft>
                <a:spcPts val="12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블랙박스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스포츠캠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초선명네트워트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카메라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HEVC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응용시스템시장 ‘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14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년 국내판매량 규모는 약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조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연평균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20%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성장 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400" dirty="0">
                <a:solidFill>
                  <a:prstClr val="black"/>
                </a:solidFill>
                <a:latin typeface="맑은 고딕"/>
                <a:ea typeface="맑은 고딕"/>
              </a:rPr>
              <a:t>출처</a:t>
            </a:r>
            <a:r>
              <a:rPr kumimoji="0" lang="en-US" altLang="ko-KR" sz="1400" dirty="0">
                <a:solidFill>
                  <a:prstClr val="black"/>
                </a:solidFill>
                <a:latin typeface="맑은 고딕"/>
                <a:ea typeface="맑은 고딕"/>
              </a:rPr>
              <a:t>: IMS, Yano Research, 2013</a:t>
            </a:r>
            <a:r>
              <a:rPr kumimoji="0" lang="en-US" altLang="ko-KR" sz="1400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  <a:endParaRPr kumimoji="0" lang="en-US" altLang="ko-KR" sz="18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9875" indent="-269875">
              <a:spcAft>
                <a:spcPts val="12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2014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년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4K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지상파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케이블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위성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IPTV UHDTV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시험방송으로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HEVC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코덱에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대한 수요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급증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9875" indent="-269875">
              <a:spcAft>
                <a:spcPts val="12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국내 대기업 및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팹리스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업체 중심으로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4K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급 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HEVC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코덱을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개발 중</a:t>
            </a:r>
            <a:endParaRPr kumimoji="0" lang="ko-KR" altLang="en-US" sz="18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rcRect b="5720"/>
          <a:stretch/>
        </p:blipFill>
        <p:spPr>
          <a:xfrm>
            <a:off x="4647363" y="2363125"/>
            <a:ext cx="3813069" cy="200197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7342608" y="2333740"/>
            <a:ext cx="1101264" cy="246221"/>
          </a:xfrm>
          <a:prstGeom prst="rect">
            <a:avLst/>
          </a:prstGeom>
        </p:spPr>
        <p:txBody>
          <a:bodyPr wrap="none" lIns="0" rIns="0">
            <a:spAutoFit/>
          </a:bodyPr>
          <a:lstStyle/>
          <a:p>
            <a:r>
              <a:rPr lang="ko-KR" altLang="en-US" sz="1000" dirty="0" smtClean="0">
                <a:latin typeface="Arial Narrow" panose="020B0606020202030204" pitchFamily="34" charset="0"/>
                <a:ea typeface="맑은 고딕" pitchFamily="50" charset="-127"/>
              </a:rPr>
              <a:t>출처</a:t>
            </a:r>
            <a:r>
              <a:rPr lang="en-US" altLang="ko-KR" sz="1000" dirty="0" smtClean="0">
                <a:latin typeface="Arial Narrow" panose="020B0606020202030204" pitchFamily="34" charset="0"/>
                <a:ea typeface="맑은 고딕" pitchFamily="50" charset="-127"/>
              </a:rPr>
              <a:t>: Gartner, 2014.01</a:t>
            </a:r>
          </a:p>
        </p:txBody>
      </p:sp>
    </p:spTree>
    <p:extLst>
      <p:ext uri="{BB962C8B-B14F-4D97-AF65-F5344CB8AC3E}">
        <p14:creationId xmlns:p14="http://schemas.microsoft.com/office/powerpoint/2010/main" val="248603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사업화</a:t>
            </a:r>
            <a:endParaRPr lang="ko-KR" altLang="en-US" dirty="0"/>
          </a:p>
        </p:txBody>
      </p:sp>
      <p:sp>
        <p:nvSpPr>
          <p:cNvPr id="68" name="AutoShape 69"/>
          <p:cNvSpPr>
            <a:spLocks noChangeArrowheads="1"/>
          </p:cNvSpPr>
          <p:nvPr/>
        </p:nvSpPr>
        <p:spPr bwMode="auto">
          <a:xfrm>
            <a:off x="373970" y="1052736"/>
            <a:ext cx="1824064" cy="4320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ABDA"/>
              </a:gs>
              <a:gs pos="100000">
                <a:srgbClr val="4F81BD">
                  <a:lumMod val="7500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사업화 대상 기업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AutoShape 69"/>
          <p:cNvSpPr>
            <a:spLocks noChangeArrowheads="1"/>
          </p:cNvSpPr>
          <p:nvPr/>
        </p:nvSpPr>
        <p:spPr bwMode="auto">
          <a:xfrm>
            <a:off x="373970" y="3717032"/>
            <a:ext cx="1824064" cy="432048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43ABDA"/>
              </a:gs>
              <a:gs pos="100000">
                <a:srgbClr val="4F81BD">
                  <a:lumMod val="75000"/>
                </a:srgbClr>
              </a:gs>
            </a:gsLst>
            <a:lin ang="27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</a:rPr>
              <a:t>사업화 기대효과</a:t>
            </a:r>
            <a:endParaRPr kumimoji="0" lang="en-US" altLang="ko-KR" sz="1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25647" y="1556792"/>
            <a:ext cx="782619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국내기업을 위한 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IP </a:t>
            </a:r>
            <a:r>
              <a:rPr kumimoji="0" lang="ko-KR" altLang="en-US" sz="1800" b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라이센싱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및 기술이전 가능</a:t>
            </a:r>
            <a:endParaRPr kumimoji="0" lang="en-US" altLang="ko-KR" sz="18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8163" lvl="1" indent="-269875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팹리스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 반도체기업</a:t>
            </a:r>
            <a:endParaRPr kumimoji="0" lang="en-US" altLang="ko-KR" sz="1600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538163" lvl="1" indent="-269875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UHDTV, IPTV STB, DVR, </a:t>
            </a:r>
            <a:r>
              <a:rPr kumimoji="0" lang="ko-KR" altLang="en-US" sz="1600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스포츠캠</a:t>
            </a:r>
            <a:r>
              <a:rPr kumimoji="0" lang="en-US" altLang="ko-KR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차량용 블랙박스 시스템 개발기업</a:t>
            </a:r>
            <a:endParaRPr kumimoji="0" lang="en-US" altLang="ko-KR" sz="1600" dirty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상용화 기술개발 초기부터 개발기관과 수요기업이 협력가능</a:t>
            </a:r>
          </a:p>
          <a:p>
            <a:pPr marL="538163" lvl="1" indent="-269875">
              <a:spcAft>
                <a:spcPts val="600"/>
              </a:spcAft>
              <a:buSzPct val="80000"/>
              <a:buFont typeface="Wingdings" panose="05000000000000000000" pitchFamily="2" charset="2"/>
              <a:buChar char="§"/>
              <a:defRPr/>
            </a:pP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요구사항 </a:t>
            </a:r>
            <a:r>
              <a:rPr kumimoji="0"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정의</a:t>
            </a:r>
            <a:r>
              <a:rPr kumimoji="0" lang="en-US" altLang="ko-KR" sz="1600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600" dirty="0">
                <a:solidFill>
                  <a:prstClr val="black"/>
                </a:solidFill>
                <a:latin typeface="맑은 고딕"/>
                <a:ea typeface="맑은 고딕"/>
              </a:rPr>
              <a:t>상용화에 주력하여 시장상황에 부합한 제품개발 </a:t>
            </a:r>
            <a:r>
              <a:rPr kumimoji="0" lang="ko-KR" altLang="en-US" sz="1600" dirty="0" smtClean="0">
                <a:solidFill>
                  <a:prstClr val="black"/>
                </a:solidFill>
                <a:latin typeface="맑은 고딕"/>
                <a:ea typeface="맑은 고딕"/>
              </a:rPr>
              <a:t>가능</a:t>
            </a:r>
            <a:endParaRPr kumimoji="0" lang="ko-KR" altLang="en-US" sz="1600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848" y="4304478"/>
            <a:ext cx="782619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</a:rPr>
              <a:t>경쟁력있는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 솔루션을 제공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</a:rPr>
              <a:t>,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국내개발 업체의 시장진입에 기여</a:t>
            </a:r>
          </a:p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외산 경쟁제품 대비 차별화된 핵심 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IP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제공으로 관련시장 성장기에 가격경쟁력 확보</a:t>
            </a:r>
            <a:endParaRPr kumimoji="0" lang="en-US" altLang="ko-KR" sz="18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3"/>
              </a:buBlip>
              <a:defRPr/>
            </a:pP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HEVC </a:t>
            </a:r>
            <a:r>
              <a:rPr kumimoji="0" lang="ko-KR" altLang="en-US" sz="1800" b="1" dirty="0" err="1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코덱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kumimoji="0" lang="en-US" altLang="ko-KR" sz="1800" b="1" dirty="0" err="1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SoC</a:t>
            </a:r>
            <a:r>
              <a:rPr kumimoji="0" lang="en-US" altLang="ko-KR" sz="1800" b="1" dirty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기술로 국내개발 업체의 세계시장 경쟁력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  <a:sym typeface="Wingdings" panose="05000000000000000000" pitchFamily="2" charset="2"/>
              </a:rPr>
              <a:t>확보</a:t>
            </a:r>
            <a:endParaRPr kumimoji="0" lang="en-US" altLang="ko-KR" sz="1800" b="1" dirty="0">
              <a:solidFill>
                <a:prstClr val="black"/>
              </a:solidFill>
              <a:latin typeface="맑은 고딕"/>
              <a:ea typeface="맑은 고딕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4802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2" descr="sk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white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6" name="Picture 6" descr="island_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2988" y="1916113"/>
            <a:ext cx="6891337" cy="400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9" name="Picture 5" descr="감사합니다"/>
          <p:cNvPicPr>
            <a:picLocks noChangeAspect="1" noChangeArrowheads="1"/>
          </p:cNvPicPr>
          <p:nvPr/>
        </p:nvPicPr>
        <p:blipFill>
          <a:blip r:embed="rId5" cstate="print"/>
          <a:srcRect r="76430"/>
          <a:stretch>
            <a:fillRect/>
          </a:stretch>
        </p:blipFill>
        <p:spPr bwMode="auto">
          <a:xfrm>
            <a:off x="2549525" y="765175"/>
            <a:ext cx="111918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0" name="Picture 6" descr="감사합니다"/>
          <p:cNvPicPr>
            <a:picLocks noChangeAspect="1" noChangeArrowheads="1"/>
          </p:cNvPicPr>
          <p:nvPr/>
        </p:nvPicPr>
        <p:blipFill>
          <a:blip r:embed="rId5" cstate="print"/>
          <a:srcRect l="23369" r="53395"/>
          <a:stretch>
            <a:fillRect/>
          </a:stretch>
        </p:blipFill>
        <p:spPr bwMode="auto">
          <a:xfrm>
            <a:off x="3527425" y="765175"/>
            <a:ext cx="11033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1" name="Picture 7" descr="감사합니다"/>
          <p:cNvPicPr>
            <a:picLocks noChangeAspect="1" noChangeArrowheads="1"/>
          </p:cNvPicPr>
          <p:nvPr/>
        </p:nvPicPr>
        <p:blipFill>
          <a:blip r:embed="rId5" cstate="print"/>
          <a:srcRect l="46771" r="35876"/>
          <a:stretch>
            <a:fillRect/>
          </a:stretch>
        </p:blipFill>
        <p:spPr bwMode="auto">
          <a:xfrm>
            <a:off x="4606925" y="765175"/>
            <a:ext cx="8239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2" name="Picture 8" descr="감사합니다"/>
          <p:cNvPicPr>
            <a:picLocks noChangeAspect="1" noChangeArrowheads="1"/>
          </p:cNvPicPr>
          <p:nvPr/>
        </p:nvPicPr>
        <p:blipFill>
          <a:blip r:embed="rId5" cstate="print"/>
          <a:srcRect l="64960" r="19794"/>
          <a:stretch>
            <a:fillRect/>
          </a:stretch>
        </p:blipFill>
        <p:spPr bwMode="auto">
          <a:xfrm>
            <a:off x="5365750" y="765175"/>
            <a:ext cx="7239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93" name="Picture 9" descr="감사합니다"/>
          <p:cNvPicPr>
            <a:picLocks noChangeAspect="1" noChangeArrowheads="1"/>
          </p:cNvPicPr>
          <p:nvPr/>
        </p:nvPicPr>
        <p:blipFill>
          <a:blip r:embed="rId5" cstate="print"/>
          <a:srcRect l="81410" r="502"/>
          <a:stretch>
            <a:fillRect/>
          </a:stretch>
        </p:blipFill>
        <p:spPr bwMode="auto">
          <a:xfrm>
            <a:off x="6011863" y="765175"/>
            <a:ext cx="858837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직사각형 18"/>
          <p:cNvSpPr/>
          <p:nvPr/>
        </p:nvSpPr>
        <p:spPr>
          <a:xfrm>
            <a:off x="0" y="5992110"/>
            <a:ext cx="9143999" cy="560336"/>
          </a:xfrm>
          <a:prstGeom prst="rect">
            <a:avLst/>
          </a:prstGeom>
          <a:solidFill>
            <a:srgbClr val="4F81BD">
              <a:lumMod val="40000"/>
              <a:lumOff val="60000"/>
              <a:alpha val="75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87517" tIns="43759" rIns="87517" bIns="43759" anchor="ctr"/>
          <a:lstStyle/>
          <a:p>
            <a:pPr marL="0" marR="0" lvl="0" indent="0" algn="ctr" defTabSz="26188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847244" y="6048482"/>
            <a:ext cx="3744416" cy="45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7494" tIns="43747" rIns="87494" bIns="43747">
            <a:spAutoFit/>
          </a:bodyPr>
          <a:lstStyle/>
          <a:p>
            <a:pPr defTabSz="873653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멀티미디어프로세서연구실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</a:t>
            </a:r>
            <a:r>
              <a:rPr kumimoji="0"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 </a:t>
            </a:r>
            <a:r>
              <a:rPr kumimoji="0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kumimoji="0" lang="ko-KR" altLang="en-US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kumimoji="0" lang="ko-KR" altLang="en-US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</a:t>
            </a:r>
            <a:endParaRPr kumimoji="0"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defTabSz="873653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Tel : (042) 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860-5831 </a:t>
            </a:r>
            <a:r>
              <a:rPr kumimoji="0" lang="en-US" altLang="ko-KR" sz="1200" b="1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 E-Mail : </a:t>
            </a:r>
            <a:r>
              <a:rPr kumimoji="0" lang="en-US" altLang="ko-KR" sz="12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kjbyun@etri.re.kr</a:t>
            </a:r>
            <a:endParaRPr kumimoji="0" lang="en-US" altLang="ko-KR" sz="12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151288" y="5992110"/>
            <a:ext cx="595594" cy="560336"/>
          </a:xfrm>
          <a:prstGeom prst="rect">
            <a:avLst/>
          </a:prstGeom>
          <a:solidFill>
            <a:srgbClr val="F68B32"/>
          </a:solidFill>
          <a:ln w="25400" cap="flat" cmpd="sng" algn="ctr">
            <a:noFill/>
            <a:prstDash val="solid"/>
          </a:ln>
          <a:effectLst/>
        </p:spPr>
        <p:txBody>
          <a:bodyPr lIns="87517" tIns="43759" rIns="87517" bIns="43759" anchor="ctr"/>
          <a:lstStyle/>
          <a:p>
            <a:pPr marL="0" marR="0" lvl="0" indent="0" algn="ctr" defTabSz="26188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기술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  <a:p>
            <a:pPr marL="0" marR="0" lvl="0" indent="0" algn="ctr" defTabSz="26188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문</a:t>
            </a:r>
            <a:r>
              <a:rPr kumimoji="0" lang="ko-KR" altLang="en-US" sz="1400" kern="0" dirty="0">
                <a:solidFill>
                  <a:prstClr val="white"/>
                </a:solidFill>
                <a:latin typeface="맑은 고딕"/>
                <a:ea typeface="맑은 고딕"/>
              </a:rPr>
              <a:t>의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pic>
        <p:nvPicPr>
          <p:cNvPr id="20" name="그림 5" descr="ETRI-마크 copy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211" y="6093296"/>
            <a:ext cx="3221693" cy="365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직사각형 23"/>
          <p:cNvSpPr/>
          <p:nvPr/>
        </p:nvSpPr>
        <p:spPr>
          <a:xfrm>
            <a:off x="0" y="6563708"/>
            <a:ext cx="9144000" cy="298562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25400" cap="flat" cmpd="sng" algn="ctr">
            <a:noFill/>
            <a:prstDash val="solid"/>
          </a:ln>
          <a:effectLst/>
        </p:spPr>
        <p:txBody>
          <a:bodyPr lIns="87517" tIns="43759" rIns="87517" bIns="43759" anchor="ctr"/>
          <a:lstStyle/>
          <a:p>
            <a:pPr marL="0" marR="0" lvl="0" indent="0" algn="ctr" defTabSz="261886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6562386"/>
            <a:ext cx="9144000" cy="303816"/>
          </a:xfrm>
          <a:prstGeom prst="rect">
            <a:avLst/>
          </a:prstGeom>
          <a:noFill/>
        </p:spPr>
        <p:txBody>
          <a:bodyPr wrap="square" lIns="87517" tIns="43759" rIns="87517" bIns="43759">
            <a:spAutoFit/>
          </a:bodyPr>
          <a:lstStyle/>
          <a:p>
            <a:pPr algn="ctr" defTabSz="261886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b="1" spc="600" dirty="0">
                <a:solidFill>
                  <a:prstClr val="white"/>
                </a:solidFill>
                <a:latin typeface="Helvetica" pitchFamily="34" charset="0"/>
                <a:ea typeface="맑은 고딕"/>
                <a:cs typeface="Arial" pitchFamily="34" charset="0"/>
              </a:rPr>
              <a:t>Electronics and Telecommunications Research Institute</a:t>
            </a:r>
            <a:endParaRPr kumimoji="0" lang="ko-KR" altLang="en-US" sz="1400" b="1" spc="600" dirty="0">
              <a:solidFill>
                <a:prstClr val="white"/>
              </a:solidFill>
              <a:latin typeface="Helvetica" pitchFamily="34" charset="0"/>
              <a:ea typeface="맑은 고딕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기술의 필요성</a:t>
            </a:r>
            <a:endParaRPr lang="ko-KR" altLang="en-US" dirty="0"/>
          </a:p>
        </p:txBody>
      </p:sp>
      <p:sp>
        <p:nvSpPr>
          <p:cNvPr id="105" name="자유형 104"/>
          <p:cNvSpPr/>
          <p:nvPr/>
        </p:nvSpPr>
        <p:spPr>
          <a:xfrm>
            <a:off x="799615" y="1406432"/>
            <a:ext cx="7879822" cy="3182486"/>
          </a:xfrm>
          <a:custGeom>
            <a:avLst/>
            <a:gdLst>
              <a:gd name="connsiteX0" fmla="*/ 265755 w 9412274"/>
              <a:gd name="connsiteY0" fmla="*/ 3216774 h 3709240"/>
              <a:gd name="connsiteX1" fmla="*/ 8072162 w 9412274"/>
              <a:gd name="connsiteY1" fmla="*/ 3239445 h 3709240"/>
              <a:gd name="connsiteX2" fmla="*/ 8306429 w 9412274"/>
              <a:gd name="connsiteY2" fmla="*/ 398003 h 3709240"/>
              <a:gd name="connsiteX3" fmla="*/ 6477629 w 9412274"/>
              <a:gd name="connsiteY3" fmla="*/ 851425 h 3709240"/>
              <a:gd name="connsiteX4" fmla="*/ 265755 w 9412274"/>
              <a:gd name="connsiteY4" fmla="*/ 3216774 h 3709240"/>
              <a:gd name="connsiteX0" fmla="*/ 134153 w 9280672"/>
              <a:gd name="connsiteY0" fmla="*/ 3261606 h 3754072"/>
              <a:gd name="connsiteX1" fmla="*/ 7940560 w 9280672"/>
              <a:gd name="connsiteY1" fmla="*/ 3284277 h 3754072"/>
              <a:gd name="connsiteX2" fmla="*/ 8174827 w 9280672"/>
              <a:gd name="connsiteY2" fmla="*/ 442835 h 3754072"/>
              <a:gd name="connsiteX3" fmla="*/ 7135640 w 9280672"/>
              <a:gd name="connsiteY3" fmla="*/ 627267 h 3754072"/>
              <a:gd name="connsiteX4" fmla="*/ 134153 w 9280672"/>
              <a:gd name="connsiteY4" fmla="*/ 3261606 h 3754072"/>
              <a:gd name="connsiteX0" fmla="*/ 134153 w 9280672"/>
              <a:gd name="connsiteY0" fmla="*/ 2818771 h 3311237"/>
              <a:gd name="connsiteX1" fmla="*/ 7940560 w 9280672"/>
              <a:gd name="connsiteY1" fmla="*/ 2841442 h 3311237"/>
              <a:gd name="connsiteX2" fmla="*/ 8174827 w 9280672"/>
              <a:gd name="connsiteY2" fmla="*/ 0 h 3311237"/>
              <a:gd name="connsiteX3" fmla="*/ 7135640 w 9280672"/>
              <a:gd name="connsiteY3" fmla="*/ 184432 h 3311237"/>
              <a:gd name="connsiteX4" fmla="*/ 134153 w 9280672"/>
              <a:gd name="connsiteY4" fmla="*/ 2818771 h 3311237"/>
              <a:gd name="connsiteX0" fmla="*/ 163736 w 9310255"/>
              <a:gd name="connsiteY0" fmla="*/ 2818771 h 3311237"/>
              <a:gd name="connsiteX1" fmla="*/ 7970143 w 9310255"/>
              <a:gd name="connsiteY1" fmla="*/ 2841442 h 3311237"/>
              <a:gd name="connsiteX2" fmla="*/ 8204410 w 9310255"/>
              <a:gd name="connsiteY2" fmla="*/ 0 h 3311237"/>
              <a:gd name="connsiteX3" fmla="*/ 6987729 w 9310255"/>
              <a:gd name="connsiteY3" fmla="*/ 0 h 3311237"/>
              <a:gd name="connsiteX4" fmla="*/ 163736 w 9310255"/>
              <a:gd name="connsiteY4" fmla="*/ 2818771 h 3311237"/>
              <a:gd name="connsiteX0" fmla="*/ 163736 w 8204410"/>
              <a:gd name="connsiteY0" fmla="*/ 2818771 h 3311237"/>
              <a:gd name="connsiteX1" fmla="*/ 7970143 w 8204410"/>
              <a:gd name="connsiteY1" fmla="*/ 2841442 h 3311237"/>
              <a:gd name="connsiteX2" fmla="*/ 8204410 w 8204410"/>
              <a:gd name="connsiteY2" fmla="*/ 0 h 3311237"/>
              <a:gd name="connsiteX3" fmla="*/ 6987729 w 8204410"/>
              <a:gd name="connsiteY3" fmla="*/ 0 h 3311237"/>
              <a:gd name="connsiteX4" fmla="*/ 163736 w 8204410"/>
              <a:gd name="connsiteY4" fmla="*/ 2818771 h 3311237"/>
              <a:gd name="connsiteX0" fmla="*/ 208177 w 8281235"/>
              <a:gd name="connsiteY0" fmla="*/ 2818771 h 3297433"/>
              <a:gd name="connsiteX1" fmla="*/ 8281235 w 8281235"/>
              <a:gd name="connsiteY1" fmla="*/ 2827638 h 3297433"/>
              <a:gd name="connsiteX2" fmla="*/ 8248851 w 8281235"/>
              <a:gd name="connsiteY2" fmla="*/ 0 h 3297433"/>
              <a:gd name="connsiteX3" fmla="*/ 7032170 w 8281235"/>
              <a:gd name="connsiteY3" fmla="*/ 0 h 3297433"/>
              <a:gd name="connsiteX4" fmla="*/ 208177 w 8281235"/>
              <a:gd name="connsiteY4" fmla="*/ 2818771 h 3297433"/>
              <a:gd name="connsiteX0" fmla="*/ 208177 w 8281235"/>
              <a:gd name="connsiteY0" fmla="*/ 2818771 h 2827638"/>
              <a:gd name="connsiteX1" fmla="*/ 8281235 w 8281235"/>
              <a:gd name="connsiteY1" fmla="*/ 2827638 h 2827638"/>
              <a:gd name="connsiteX2" fmla="*/ 8248851 w 8281235"/>
              <a:gd name="connsiteY2" fmla="*/ 0 h 2827638"/>
              <a:gd name="connsiteX3" fmla="*/ 7032170 w 8281235"/>
              <a:gd name="connsiteY3" fmla="*/ 0 h 2827638"/>
              <a:gd name="connsiteX4" fmla="*/ 208177 w 8281235"/>
              <a:gd name="connsiteY4" fmla="*/ 2818771 h 2827638"/>
              <a:gd name="connsiteX0" fmla="*/ 713238 w 8786296"/>
              <a:gd name="connsiteY0" fmla="*/ 2818771 h 2827638"/>
              <a:gd name="connsiteX1" fmla="*/ 8786296 w 8786296"/>
              <a:gd name="connsiteY1" fmla="*/ 2827638 h 2827638"/>
              <a:gd name="connsiteX2" fmla="*/ 8753912 w 8786296"/>
              <a:gd name="connsiteY2" fmla="*/ 0 h 2827638"/>
              <a:gd name="connsiteX3" fmla="*/ 7537231 w 8786296"/>
              <a:gd name="connsiteY3" fmla="*/ 0 h 2827638"/>
              <a:gd name="connsiteX4" fmla="*/ 4506867 w 8786296"/>
              <a:gd name="connsiteY4" fmla="*/ 1057984 h 2827638"/>
              <a:gd name="connsiteX5" fmla="*/ 713238 w 8786296"/>
              <a:gd name="connsiteY5" fmla="*/ 2818771 h 2827638"/>
              <a:gd name="connsiteX0" fmla="*/ 713238 w 8786296"/>
              <a:gd name="connsiteY0" fmla="*/ 2818771 h 2827638"/>
              <a:gd name="connsiteX1" fmla="*/ 8786296 w 8786296"/>
              <a:gd name="connsiteY1" fmla="*/ 2827638 h 2827638"/>
              <a:gd name="connsiteX2" fmla="*/ 8753912 w 8786296"/>
              <a:gd name="connsiteY2" fmla="*/ 0 h 2827638"/>
              <a:gd name="connsiteX3" fmla="*/ 7537231 w 8786296"/>
              <a:gd name="connsiteY3" fmla="*/ 0 h 2827638"/>
              <a:gd name="connsiteX4" fmla="*/ 4714331 w 8786296"/>
              <a:gd name="connsiteY4" fmla="*/ 1541754 h 2827638"/>
              <a:gd name="connsiteX5" fmla="*/ 713238 w 8786296"/>
              <a:gd name="connsiteY5" fmla="*/ 2818771 h 2827638"/>
              <a:gd name="connsiteX0" fmla="*/ 0 w 8073058"/>
              <a:gd name="connsiteY0" fmla="*/ 2818771 h 2827638"/>
              <a:gd name="connsiteX1" fmla="*/ 8073058 w 8073058"/>
              <a:gd name="connsiteY1" fmla="*/ 2827638 h 2827638"/>
              <a:gd name="connsiteX2" fmla="*/ 8040674 w 8073058"/>
              <a:gd name="connsiteY2" fmla="*/ 0 h 2827638"/>
              <a:gd name="connsiteX3" fmla="*/ 6823993 w 8073058"/>
              <a:gd name="connsiteY3" fmla="*/ 0 h 2827638"/>
              <a:gd name="connsiteX4" fmla="*/ 4001093 w 8073058"/>
              <a:gd name="connsiteY4" fmla="*/ 1541754 h 2827638"/>
              <a:gd name="connsiteX5" fmla="*/ 0 w 8073058"/>
              <a:gd name="connsiteY5" fmla="*/ 2818771 h 2827638"/>
              <a:gd name="connsiteX0" fmla="*/ 0 w 8040674"/>
              <a:gd name="connsiteY0" fmla="*/ 2818771 h 2827638"/>
              <a:gd name="connsiteX1" fmla="*/ 7858745 w 8040674"/>
              <a:gd name="connsiteY1" fmla="*/ 2827638 h 2827638"/>
              <a:gd name="connsiteX2" fmla="*/ 8040674 w 8040674"/>
              <a:gd name="connsiteY2" fmla="*/ 0 h 2827638"/>
              <a:gd name="connsiteX3" fmla="*/ 6823993 w 8040674"/>
              <a:gd name="connsiteY3" fmla="*/ 0 h 2827638"/>
              <a:gd name="connsiteX4" fmla="*/ 4001093 w 8040674"/>
              <a:gd name="connsiteY4" fmla="*/ 1541754 h 2827638"/>
              <a:gd name="connsiteX5" fmla="*/ 0 w 8040674"/>
              <a:gd name="connsiteY5" fmla="*/ 2818771 h 2827638"/>
              <a:gd name="connsiteX0" fmla="*/ 0 w 7879822"/>
              <a:gd name="connsiteY0" fmla="*/ 2834231 h 2843098"/>
              <a:gd name="connsiteX1" fmla="*/ 7858745 w 7879822"/>
              <a:gd name="connsiteY1" fmla="*/ 2843098 h 2843098"/>
              <a:gd name="connsiteX2" fmla="*/ 7879822 w 7879822"/>
              <a:gd name="connsiteY2" fmla="*/ 0 h 2843098"/>
              <a:gd name="connsiteX3" fmla="*/ 6823993 w 7879822"/>
              <a:gd name="connsiteY3" fmla="*/ 15460 h 2843098"/>
              <a:gd name="connsiteX4" fmla="*/ 4001093 w 7879822"/>
              <a:gd name="connsiteY4" fmla="*/ 1557214 h 2843098"/>
              <a:gd name="connsiteX5" fmla="*/ 0 w 7879822"/>
              <a:gd name="connsiteY5" fmla="*/ 2834231 h 284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9822" h="2843098">
                <a:moveTo>
                  <a:pt x="0" y="2834231"/>
                </a:moveTo>
                <a:lnTo>
                  <a:pt x="7858745" y="2843098"/>
                </a:lnTo>
                <a:lnTo>
                  <a:pt x="7879822" y="0"/>
                </a:lnTo>
                <a:lnTo>
                  <a:pt x="6823993" y="15460"/>
                </a:lnTo>
                <a:cubicBezTo>
                  <a:pt x="6116152" y="191791"/>
                  <a:pt x="5138425" y="1087419"/>
                  <a:pt x="4001093" y="1557214"/>
                </a:cubicBezTo>
                <a:cubicBezTo>
                  <a:pt x="2863761" y="2027009"/>
                  <a:pt x="1039992" y="2536564"/>
                  <a:pt x="0" y="2834231"/>
                </a:cubicBezTo>
                <a:close/>
              </a:path>
            </a:pathLst>
          </a:custGeom>
          <a:gradFill>
            <a:gsLst>
              <a:gs pos="0">
                <a:srgbClr val="FFFFFF">
                  <a:lumMod val="85000"/>
                  <a:alpha val="33000"/>
                </a:srgbClr>
              </a:gs>
              <a:gs pos="50000">
                <a:srgbClr val="FFFF99"/>
              </a:gs>
              <a:gs pos="100000">
                <a:srgbClr val="FF9900"/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06" name="자유형 105"/>
          <p:cNvSpPr/>
          <p:nvPr/>
        </p:nvSpPr>
        <p:spPr>
          <a:xfrm flipV="1">
            <a:off x="800180" y="4814405"/>
            <a:ext cx="7879822" cy="1439383"/>
          </a:xfrm>
          <a:custGeom>
            <a:avLst/>
            <a:gdLst>
              <a:gd name="connsiteX0" fmla="*/ 265755 w 9412274"/>
              <a:gd name="connsiteY0" fmla="*/ 3216774 h 3709240"/>
              <a:gd name="connsiteX1" fmla="*/ 8072162 w 9412274"/>
              <a:gd name="connsiteY1" fmla="*/ 3239445 h 3709240"/>
              <a:gd name="connsiteX2" fmla="*/ 8306429 w 9412274"/>
              <a:gd name="connsiteY2" fmla="*/ 398003 h 3709240"/>
              <a:gd name="connsiteX3" fmla="*/ 6477629 w 9412274"/>
              <a:gd name="connsiteY3" fmla="*/ 851425 h 3709240"/>
              <a:gd name="connsiteX4" fmla="*/ 265755 w 9412274"/>
              <a:gd name="connsiteY4" fmla="*/ 3216774 h 3709240"/>
              <a:gd name="connsiteX0" fmla="*/ 134153 w 9280672"/>
              <a:gd name="connsiteY0" fmla="*/ 3261606 h 3754072"/>
              <a:gd name="connsiteX1" fmla="*/ 7940560 w 9280672"/>
              <a:gd name="connsiteY1" fmla="*/ 3284277 h 3754072"/>
              <a:gd name="connsiteX2" fmla="*/ 8174827 w 9280672"/>
              <a:gd name="connsiteY2" fmla="*/ 442835 h 3754072"/>
              <a:gd name="connsiteX3" fmla="*/ 7135640 w 9280672"/>
              <a:gd name="connsiteY3" fmla="*/ 627267 h 3754072"/>
              <a:gd name="connsiteX4" fmla="*/ 134153 w 9280672"/>
              <a:gd name="connsiteY4" fmla="*/ 3261606 h 3754072"/>
              <a:gd name="connsiteX0" fmla="*/ 134153 w 9280672"/>
              <a:gd name="connsiteY0" fmla="*/ 2818771 h 3311237"/>
              <a:gd name="connsiteX1" fmla="*/ 7940560 w 9280672"/>
              <a:gd name="connsiteY1" fmla="*/ 2841442 h 3311237"/>
              <a:gd name="connsiteX2" fmla="*/ 8174827 w 9280672"/>
              <a:gd name="connsiteY2" fmla="*/ 0 h 3311237"/>
              <a:gd name="connsiteX3" fmla="*/ 7135640 w 9280672"/>
              <a:gd name="connsiteY3" fmla="*/ 184432 h 3311237"/>
              <a:gd name="connsiteX4" fmla="*/ 134153 w 9280672"/>
              <a:gd name="connsiteY4" fmla="*/ 2818771 h 3311237"/>
              <a:gd name="connsiteX0" fmla="*/ 163736 w 9310255"/>
              <a:gd name="connsiteY0" fmla="*/ 2818771 h 3311237"/>
              <a:gd name="connsiteX1" fmla="*/ 7970143 w 9310255"/>
              <a:gd name="connsiteY1" fmla="*/ 2841442 h 3311237"/>
              <a:gd name="connsiteX2" fmla="*/ 8204410 w 9310255"/>
              <a:gd name="connsiteY2" fmla="*/ 0 h 3311237"/>
              <a:gd name="connsiteX3" fmla="*/ 6987729 w 9310255"/>
              <a:gd name="connsiteY3" fmla="*/ 0 h 3311237"/>
              <a:gd name="connsiteX4" fmla="*/ 163736 w 9310255"/>
              <a:gd name="connsiteY4" fmla="*/ 2818771 h 3311237"/>
              <a:gd name="connsiteX0" fmla="*/ 163736 w 8204410"/>
              <a:gd name="connsiteY0" fmla="*/ 2818771 h 3311237"/>
              <a:gd name="connsiteX1" fmla="*/ 7970143 w 8204410"/>
              <a:gd name="connsiteY1" fmla="*/ 2841442 h 3311237"/>
              <a:gd name="connsiteX2" fmla="*/ 8204410 w 8204410"/>
              <a:gd name="connsiteY2" fmla="*/ 0 h 3311237"/>
              <a:gd name="connsiteX3" fmla="*/ 6987729 w 8204410"/>
              <a:gd name="connsiteY3" fmla="*/ 0 h 3311237"/>
              <a:gd name="connsiteX4" fmla="*/ 163736 w 8204410"/>
              <a:gd name="connsiteY4" fmla="*/ 2818771 h 3311237"/>
              <a:gd name="connsiteX0" fmla="*/ 208177 w 8281235"/>
              <a:gd name="connsiteY0" fmla="*/ 2818771 h 3297433"/>
              <a:gd name="connsiteX1" fmla="*/ 8281235 w 8281235"/>
              <a:gd name="connsiteY1" fmla="*/ 2827638 h 3297433"/>
              <a:gd name="connsiteX2" fmla="*/ 8248851 w 8281235"/>
              <a:gd name="connsiteY2" fmla="*/ 0 h 3297433"/>
              <a:gd name="connsiteX3" fmla="*/ 7032170 w 8281235"/>
              <a:gd name="connsiteY3" fmla="*/ 0 h 3297433"/>
              <a:gd name="connsiteX4" fmla="*/ 208177 w 8281235"/>
              <a:gd name="connsiteY4" fmla="*/ 2818771 h 3297433"/>
              <a:gd name="connsiteX0" fmla="*/ 208177 w 8281235"/>
              <a:gd name="connsiteY0" fmla="*/ 2818771 h 2827638"/>
              <a:gd name="connsiteX1" fmla="*/ 8281235 w 8281235"/>
              <a:gd name="connsiteY1" fmla="*/ 2827638 h 2827638"/>
              <a:gd name="connsiteX2" fmla="*/ 8248851 w 8281235"/>
              <a:gd name="connsiteY2" fmla="*/ 0 h 2827638"/>
              <a:gd name="connsiteX3" fmla="*/ 7032170 w 8281235"/>
              <a:gd name="connsiteY3" fmla="*/ 0 h 2827638"/>
              <a:gd name="connsiteX4" fmla="*/ 208177 w 8281235"/>
              <a:gd name="connsiteY4" fmla="*/ 2818771 h 2827638"/>
              <a:gd name="connsiteX0" fmla="*/ 713238 w 8786296"/>
              <a:gd name="connsiteY0" fmla="*/ 2818771 h 2827638"/>
              <a:gd name="connsiteX1" fmla="*/ 8786296 w 8786296"/>
              <a:gd name="connsiteY1" fmla="*/ 2827638 h 2827638"/>
              <a:gd name="connsiteX2" fmla="*/ 8753912 w 8786296"/>
              <a:gd name="connsiteY2" fmla="*/ 0 h 2827638"/>
              <a:gd name="connsiteX3" fmla="*/ 7537231 w 8786296"/>
              <a:gd name="connsiteY3" fmla="*/ 0 h 2827638"/>
              <a:gd name="connsiteX4" fmla="*/ 4506867 w 8786296"/>
              <a:gd name="connsiteY4" fmla="*/ 1057984 h 2827638"/>
              <a:gd name="connsiteX5" fmla="*/ 713238 w 8786296"/>
              <a:gd name="connsiteY5" fmla="*/ 2818771 h 2827638"/>
              <a:gd name="connsiteX0" fmla="*/ 713238 w 8786296"/>
              <a:gd name="connsiteY0" fmla="*/ 2818771 h 2827638"/>
              <a:gd name="connsiteX1" fmla="*/ 8786296 w 8786296"/>
              <a:gd name="connsiteY1" fmla="*/ 2827638 h 2827638"/>
              <a:gd name="connsiteX2" fmla="*/ 8753912 w 8786296"/>
              <a:gd name="connsiteY2" fmla="*/ 0 h 2827638"/>
              <a:gd name="connsiteX3" fmla="*/ 7537231 w 8786296"/>
              <a:gd name="connsiteY3" fmla="*/ 0 h 2827638"/>
              <a:gd name="connsiteX4" fmla="*/ 4714331 w 8786296"/>
              <a:gd name="connsiteY4" fmla="*/ 1541754 h 2827638"/>
              <a:gd name="connsiteX5" fmla="*/ 713238 w 8786296"/>
              <a:gd name="connsiteY5" fmla="*/ 2818771 h 2827638"/>
              <a:gd name="connsiteX0" fmla="*/ 0 w 8073058"/>
              <a:gd name="connsiteY0" fmla="*/ 2818771 h 2827638"/>
              <a:gd name="connsiteX1" fmla="*/ 8073058 w 8073058"/>
              <a:gd name="connsiteY1" fmla="*/ 2827638 h 2827638"/>
              <a:gd name="connsiteX2" fmla="*/ 8040674 w 8073058"/>
              <a:gd name="connsiteY2" fmla="*/ 0 h 2827638"/>
              <a:gd name="connsiteX3" fmla="*/ 6823993 w 8073058"/>
              <a:gd name="connsiteY3" fmla="*/ 0 h 2827638"/>
              <a:gd name="connsiteX4" fmla="*/ 4001093 w 8073058"/>
              <a:gd name="connsiteY4" fmla="*/ 1541754 h 2827638"/>
              <a:gd name="connsiteX5" fmla="*/ 0 w 8073058"/>
              <a:gd name="connsiteY5" fmla="*/ 2818771 h 2827638"/>
              <a:gd name="connsiteX0" fmla="*/ 0 w 8040674"/>
              <a:gd name="connsiteY0" fmla="*/ 2818771 h 2827638"/>
              <a:gd name="connsiteX1" fmla="*/ 7858745 w 8040674"/>
              <a:gd name="connsiteY1" fmla="*/ 2827638 h 2827638"/>
              <a:gd name="connsiteX2" fmla="*/ 8040674 w 8040674"/>
              <a:gd name="connsiteY2" fmla="*/ 0 h 2827638"/>
              <a:gd name="connsiteX3" fmla="*/ 6823993 w 8040674"/>
              <a:gd name="connsiteY3" fmla="*/ 0 h 2827638"/>
              <a:gd name="connsiteX4" fmla="*/ 4001093 w 8040674"/>
              <a:gd name="connsiteY4" fmla="*/ 1541754 h 2827638"/>
              <a:gd name="connsiteX5" fmla="*/ 0 w 8040674"/>
              <a:gd name="connsiteY5" fmla="*/ 2818771 h 2827638"/>
              <a:gd name="connsiteX0" fmla="*/ 0 w 7879822"/>
              <a:gd name="connsiteY0" fmla="*/ 2834231 h 2843098"/>
              <a:gd name="connsiteX1" fmla="*/ 7858745 w 7879822"/>
              <a:gd name="connsiteY1" fmla="*/ 2843098 h 2843098"/>
              <a:gd name="connsiteX2" fmla="*/ 7879822 w 7879822"/>
              <a:gd name="connsiteY2" fmla="*/ 0 h 2843098"/>
              <a:gd name="connsiteX3" fmla="*/ 6823993 w 7879822"/>
              <a:gd name="connsiteY3" fmla="*/ 15460 h 2843098"/>
              <a:gd name="connsiteX4" fmla="*/ 4001093 w 7879822"/>
              <a:gd name="connsiteY4" fmla="*/ 1557214 h 2843098"/>
              <a:gd name="connsiteX5" fmla="*/ 0 w 7879822"/>
              <a:gd name="connsiteY5" fmla="*/ 2834231 h 284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79822" h="2843098">
                <a:moveTo>
                  <a:pt x="0" y="2834231"/>
                </a:moveTo>
                <a:lnTo>
                  <a:pt x="7858745" y="2843098"/>
                </a:lnTo>
                <a:lnTo>
                  <a:pt x="7879822" y="0"/>
                </a:lnTo>
                <a:lnTo>
                  <a:pt x="6823993" y="15460"/>
                </a:lnTo>
                <a:cubicBezTo>
                  <a:pt x="6116152" y="191791"/>
                  <a:pt x="5138425" y="1087419"/>
                  <a:pt x="4001093" y="1557214"/>
                </a:cubicBezTo>
                <a:cubicBezTo>
                  <a:pt x="2863761" y="2027009"/>
                  <a:pt x="1039992" y="2536564"/>
                  <a:pt x="0" y="2834231"/>
                </a:cubicBezTo>
                <a:close/>
              </a:path>
            </a:pathLst>
          </a:custGeom>
          <a:gradFill>
            <a:gsLst>
              <a:gs pos="0">
                <a:srgbClr val="FFFFFF">
                  <a:lumMod val="85000"/>
                  <a:alpha val="33000"/>
                </a:srgbClr>
              </a:gs>
              <a:gs pos="50000">
                <a:srgbClr val="FFFF99"/>
              </a:gs>
              <a:gs pos="100000">
                <a:srgbClr val="FF9900"/>
              </a:gs>
            </a:gsLst>
            <a:lin ang="0" scaled="0"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659795" y="6276889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2010</a:t>
            </a:r>
            <a:endParaRPr kumimoji="0" lang="ko-KR" altLang="en-US" sz="1400" b="1" dirty="0">
              <a:solidFill>
                <a:prstClr val="black"/>
              </a:solidFill>
              <a:latin typeface="Verdana" pitchFamily="34" charset="0"/>
              <a:ea typeface="맑은 고딕"/>
              <a:cs typeface="Verdana" pitchFamily="34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25116" y="6276889"/>
            <a:ext cx="697627" cy="344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2013</a:t>
            </a:r>
            <a:endParaRPr kumimoji="0" lang="ko-KR" altLang="en-US" sz="1400" b="1" dirty="0">
              <a:solidFill>
                <a:prstClr val="black"/>
              </a:solidFill>
              <a:latin typeface="Verdana" pitchFamily="34" charset="0"/>
              <a:ea typeface="맑은 고딕"/>
              <a:cs typeface="Verdana" pitchFamily="34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6568487" y="6276889"/>
            <a:ext cx="697627" cy="344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2016</a:t>
            </a:r>
            <a:endParaRPr kumimoji="0" lang="ko-KR" altLang="en-US" sz="1400" b="1" dirty="0">
              <a:solidFill>
                <a:prstClr val="black"/>
              </a:solidFill>
              <a:latin typeface="Verdana" pitchFamily="34" charset="0"/>
              <a:ea typeface="맑은 고딕"/>
              <a:cs typeface="Verdana" pitchFamily="34" charset="0"/>
            </a:endParaRPr>
          </a:p>
        </p:txBody>
      </p:sp>
      <p:pic>
        <p:nvPicPr>
          <p:cNvPr id="110" name="Picture 7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614949"/>
            <a:ext cx="1285884" cy="973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" name="그림 110" descr="3d_tv_transparent.g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648" y="2886816"/>
            <a:ext cx="1214446" cy="1127641"/>
          </a:xfrm>
          <a:prstGeom prst="rect">
            <a:avLst/>
          </a:prstGeom>
        </p:spPr>
      </p:pic>
      <p:sp>
        <p:nvSpPr>
          <p:cNvPr id="112" name="TextBox 111"/>
          <p:cNvSpPr txBox="1"/>
          <p:nvPr/>
        </p:nvSpPr>
        <p:spPr>
          <a:xfrm>
            <a:off x="569207" y="2574538"/>
            <a:ext cx="12538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고해상도 </a:t>
            </a:r>
            <a:r>
              <a:rPr kumimoji="0" lang="ko-KR" altLang="en-US" sz="1000" b="1" kern="0" dirty="0" err="1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스마트폰</a:t>
            </a:r>
            <a:endParaRPr kumimoji="0" lang="ko-KR" altLang="en-US" sz="1000" b="1" kern="0" dirty="0" smtClean="0">
              <a:solidFill>
                <a:sysClr val="windowText" lastClr="000000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2587687" y="2541731"/>
            <a:ext cx="120417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b="1" kern="0" dirty="0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고화질 </a:t>
            </a:r>
            <a:r>
              <a:rPr kumimoji="0" lang="en-US" altLang="ko-KR" sz="1000" b="1" kern="0" dirty="0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Security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893981" y="3966936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b="1" kern="0" dirty="0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3D TV</a:t>
            </a:r>
          </a:p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 smtClean="0">
                <a:solidFill>
                  <a:sysClr val="windowText" lastClr="000000"/>
                </a:solidFill>
                <a:latin typeface="Verdana" pitchFamily="34" charset="0"/>
                <a:ea typeface="맑은 고딕" pitchFamily="50" charset="-127"/>
              </a:rPr>
              <a:t>(</a:t>
            </a:r>
            <a:r>
              <a:rPr kumimoji="0" lang="en-US" altLang="ko-KR" sz="1000" b="1" kern="0" dirty="0" smtClean="0">
                <a:solidFill>
                  <a:srgbClr val="2D2D8A"/>
                </a:solidFill>
                <a:latin typeface="Verdana" pitchFamily="34" charset="0"/>
                <a:ea typeface="맑은 고딕" pitchFamily="50" charset="-127"/>
              </a:rPr>
              <a:t>Samsung, Sony, Phillips..)</a:t>
            </a:r>
            <a:endParaRPr kumimoji="0" lang="ko-KR" altLang="en-US" sz="1000" b="1" kern="0" dirty="0">
              <a:solidFill>
                <a:srgbClr val="2D2D8A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5436096" y="4096579"/>
            <a:ext cx="12314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8K </a:t>
            </a:r>
            <a:r>
              <a:rPr kumimoji="0" lang="ko-KR" altLang="en-US" sz="1000" b="1" dirty="0" smtClean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디지털 시네마</a:t>
            </a:r>
            <a:endParaRPr kumimoji="0" lang="en-US" altLang="ko-KR" sz="1000" b="1" dirty="0" smtClean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4555068" y="258977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Medical image</a:t>
            </a:r>
          </a:p>
        </p:txBody>
      </p:sp>
      <p:sp>
        <p:nvSpPr>
          <p:cNvPr id="117" name="오른쪽 화살표 116"/>
          <p:cNvSpPr/>
          <p:nvPr/>
        </p:nvSpPr>
        <p:spPr>
          <a:xfrm>
            <a:off x="247954" y="4393901"/>
            <a:ext cx="8716534" cy="617875"/>
          </a:xfrm>
          <a:prstGeom prst="rightArrow">
            <a:avLst>
              <a:gd name="adj1" fmla="val 50000"/>
              <a:gd name="adj2" fmla="val 100248"/>
            </a:avLst>
          </a:prstGeom>
          <a:gradFill>
            <a:gsLst>
              <a:gs pos="0">
                <a:srgbClr val="FFFFFF">
                  <a:lumMod val="85000"/>
                </a:srgbClr>
              </a:gs>
              <a:gs pos="50000">
                <a:srgbClr val="FFFF99"/>
              </a:gs>
              <a:gs pos="100000">
                <a:srgbClr val="C00000"/>
              </a:gs>
            </a:gsLst>
            <a:lin ang="0" scaled="0"/>
          </a:gradFill>
          <a:ln w="25400" cap="flat" cmpd="sng" algn="ctr">
            <a:solidFill>
              <a:srgbClr val="2D2D8A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>
              <a:solidFill>
                <a:srgbClr val="FFFFFF"/>
              </a:solidFill>
              <a:latin typeface="굴림"/>
              <a:ea typeface="굴림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42844" y="4270792"/>
            <a:ext cx="94609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맑은 고딕" pitchFamily="50" charset="-127"/>
              </a:rPr>
              <a:t>CONTENTS</a:t>
            </a:r>
            <a:endParaRPr kumimoji="0" lang="ko-KR" altLang="en-US" sz="105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맑은 고딕" pitchFamily="50" charset="-127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61851" y="4888667"/>
            <a:ext cx="13147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i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Rounded MT Bold" pitchFamily="34" charset="0"/>
                <a:ea typeface="맑은 고딕" pitchFamily="50" charset="-127"/>
              </a:rPr>
              <a:t>DISPLAY DEVICE</a:t>
            </a:r>
            <a:endParaRPr kumimoji="0" lang="ko-KR" altLang="en-US" sz="1050" i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Rounded MT Bold" pitchFamily="34" charset="0"/>
              <a:ea typeface="맑은 고딕" pitchFamily="50" charset="-127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1043608" y="4573954"/>
            <a:ext cx="21396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맑은 고딕" pitchFamily="50" charset="-127"/>
              </a:rPr>
              <a:t>Full-HD </a:t>
            </a:r>
            <a:r>
              <a:rPr kumimoji="0" lang="en-US" altLang="ko-KR" sz="1200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맑은 고딕" pitchFamily="50" charset="-127"/>
              </a:rPr>
              <a:t>(2K) Resolution</a:t>
            </a:r>
            <a:endParaRPr kumimoji="0" lang="ko-KR" altLang="en-US" sz="12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464803" y="4582105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맑은 고딕" pitchFamily="50" charset="-127"/>
              </a:rPr>
              <a:t>8K-UHD</a:t>
            </a:r>
            <a:endParaRPr kumimoji="0" lang="ko-KR" altLang="en-US" sz="12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맑은 고딕" pitchFamily="50" charset="-127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6948264" y="3118664"/>
            <a:ext cx="1486304" cy="6617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초고해상도 </a:t>
            </a:r>
            <a:r>
              <a:rPr kumimoji="0" lang="ko-KR" altLang="en-US" sz="1000" b="1" dirty="0" err="1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콘텐츠</a:t>
            </a:r>
            <a:endParaRPr kumimoji="0" lang="en-US" altLang="ko-KR" sz="1000" b="1" dirty="0" smtClean="0">
              <a:solidFill>
                <a:prstClr val="black"/>
              </a:solidFill>
              <a:latin typeface="Verdana" pitchFamily="34" charset="0"/>
              <a:ea typeface="맑은 고딕" pitchFamily="50" charset="-127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Font typeface="Wingdings" pitchFamily="2" charset="2"/>
              <a:buChar char="§"/>
            </a:pPr>
            <a:r>
              <a:rPr kumimoji="0" lang="en-US" altLang="ko-KR" sz="900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 Hologram Projection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Font typeface="Wingdings" pitchFamily="2" charset="2"/>
              <a:buChar char="§"/>
            </a:pPr>
            <a:r>
              <a:rPr kumimoji="0" lang="en-US" altLang="ko-KR" sz="900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 Home Entertainment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Clr>
                <a:srgbClr val="F79646">
                  <a:lumMod val="75000"/>
                </a:srgbClr>
              </a:buClr>
              <a:buFont typeface="Wingdings" pitchFamily="2" charset="2"/>
              <a:buChar char="§"/>
            </a:pPr>
            <a:r>
              <a:rPr kumimoji="0" lang="en-US" altLang="ko-KR" sz="900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 Data Storage</a:t>
            </a:r>
          </a:p>
        </p:txBody>
      </p:sp>
      <p:cxnSp>
        <p:nvCxnSpPr>
          <p:cNvPr id="123" name="직선 연결선 122"/>
          <p:cNvCxnSpPr/>
          <p:nvPr/>
        </p:nvCxnSpPr>
        <p:spPr>
          <a:xfrm flipV="1">
            <a:off x="503345" y="6259119"/>
            <a:ext cx="8297891" cy="17748"/>
          </a:xfrm>
          <a:prstGeom prst="line">
            <a:avLst/>
          </a:prstGeom>
          <a:noFill/>
          <a:ln w="38100" cap="flat" cmpd="sng" algn="ctr">
            <a:gradFill>
              <a:gsLst>
                <a:gs pos="0">
                  <a:srgbClr val="FFFF99"/>
                </a:gs>
                <a:gs pos="50000">
                  <a:srgbClr val="BCEC6E"/>
                </a:gs>
                <a:gs pos="100000">
                  <a:srgbClr val="F79646">
                    <a:lumMod val="50000"/>
                  </a:srgbClr>
                </a:gs>
              </a:gsLst>
              <a:lin ang="0" scaled="0"/>
            </a:gradFill>
            <a:prstDash val="solid"/>
            <a:tailEnd type="arrow"/>
          </a:ln>
          <a:effectLst/>
        </p:spPr>
      </p:cxnSp>
      <p:sp>
        <p:nvSpPr>
          <p:cNvPr id="124" name="TextBox 123"/>
          <p:cNvSpPr txBox="1"/>
          <p:nvPr/>
        </p:nvSpPr>
        <p:spPr>
          <a:xfrm>
            <a:off x="1144410" y="5773668"/>
            <a:ext cx="17347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Full-HD(2K) Panel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(1920X1080, 2M Pixels)</a:t>
            </a:r>
            <a:endParaRPr kumimoji="0" lang="ko-KR" altLang="en-US" sz="1000" i="1" dirty="0">
              <a:solidFill>
                <a:prstClr val="black"/>
              </a:solidFill>
              <a:latin typeface="Verdana" pitchFamily="34" charset="0"/>
              <a:ea typeface="맑은 고딕" pitchFamily="50" charset="-127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642142" y="5854968"/>
            <a:ext cx="1721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4K-UHD </a:t>
            </a:r>
            <a:r>
              <a:rPr kumimoji="0" lang="en-US" altLang="ko-KR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Panel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(3840x2160, 8M Pixels)</a:t>
            </a:r>
          </a:p>
        </p:txBody>
      </p:sp>
      <p:sp>
        <p:nvSpPr>
          <p:cNvPr id="126" name="자유형 125"/>
          <p:cNvSpPr/>
          <p:nvPr/>
        </p:nvSpPr>
        <p:spPr>
          <a:xfrm>
            <a:off x="6658096" y="5294200"/>
            <a:ext cx="1462052" cy="756986"/>
          </a:xfrm>
          <a:custGeom>
            <a:avLst/>
            <a:gdLst>
              <a:gd name="connsiteX0" fmla="*/ 0 w 779462"/>
              <a:gd name="connsiteY0" fmla="*/ 79375 h 565150"/>
              <a:gd name="connsiteX1" fmla="*/ 666750 w 779462"/>
              <a:gd name="connsiteY1" fmla="*/ 88900 h 565150"/>
              <a:gd name="connsiteX2" fmla="*/ 666750 w 779462"/>
              <a:gd name="connsiteY2" fmla="*/ 565150 h 565150"/>
              <a:gd name="connsiteX3" fmla="*/ 0 w 779462"/>
              <a:gd name="connsiteY3" fmla="*/ 79375 h 565150"/>
              <a:gd name="connsiteX0" fmla="*/ 0 w 779462"/>
              <a:gd name="connsiteY0" fmla="*/ 0 h 485775"/>
              <a:gd name="connsiteX1" fmla="*/ 666750 w 779462"/>
              <a:gd name="connsiteY1" fmla="*/ 9525 h 485775"/>
              <a:gd name="connsiteX2" fmla="*/ 666750 w 779462"/>
              <a:gd name="connsiteY2" fmla="*/ 485775 h 485775"/>
              <a:gd name="connsiteX3" fmla="*/ 0 w 779462"/>
              <a:gd name="connsiteY3" fmla="*/ 0 h 485775"/>
              <a:gd name="connsiteX0" fmla="*/ 0 w 666750"/>
              <a:gd name="connsiteY0" fmla="*/ 0 h 485775"/>
              <a:gd name="connsiteX1" fmla="*/ 666750 w 666750"/>
              <a:gd name="connsiteY1" fmla="*/ 9525 h 485775"/>
              <a:gd name="connsiteX2" fmla="*/ 666750 w 666750"/>
              <a:gd name="connsiteY2" fmla="*/ 485775 h 485775"/>
              <a:gd name="connsiteX3" fmla="*/ 0 w 666750"/>
              <a:gd name="connsiteY3" fmla="*/ 0 h 485775"/>
              <a:gd name="connsiteX0" fmla="*/ 0 w 666750"/>
              <a:gd name="connsiteY0" fmla="*/ 0 h 485775"/>
              <a:gd name="connsiteX1" fmla="*/ 666750 w 666750"/>
              <a:gd name="connsiteY1" fmla="*/ 9525 h 485775"/>
              <a:gd name="connsiteX2" fmla="*/ 666750 w 666750"/>
              <a:gd name="connsiteY2" fmla="*/ 485775 h 485775"/>
              <a:gd name="connsiteX3" fmla="*/ 0 w 666750"/>
              <a:gd name="connsiteY3" fmla="*/ 0 h 485775"/>
              <a:gd name="connsiteX0" fmla="*/ 0 w 985824"/>
              <a:gd name="connsiteY0" fmla="*/ 57166 h 476250"/>
              <a:gd name="connsiteX1" fmla="*/ 985824 w 985824"/>
              <a:gd name="connsiteY1" fmla="*/ 0 h 476250"/>
              <a:gd name="connsiteX2" fmla="*/ 985824 w 985824"/>
              <a:gd name="connsiteY2" fmla="*/ 476250 h 476250"/>
              <a:gd name="connsiteX3" fmla="*/ 0 w 985824"/>
              <a:gd name="connsiteY3" fmla="*/ 57166 h 476250"/>
              <a:gd name="connsiteX0" fmla="*/ 0 w 1205753"/>
              <a:gd name="connsiteY0" fmla="*/ 0 h 419084"/>
              <a:gd name="connsiteX1" fmla="*/ 1205753 w 1205753"/>
              <a:gd name="connsiteY1" fmla="*/ 185706 h 419084"/>
              <a:gd name="connsiteX2" fmla="*/ 985824 w 1205753"/>
              <a:gd name="connsiteY2" fmla="*/ 419084 h 419084"/>
              <a:gd name="connsiteX3" fmla="*/ 0 w 1205753"/>
              <a:gd name="connsiteY3" fmla="*/ 0 h 419084"/>
              <a:gd name="connsiteX0" fmla="*/ 0 w 1205753"/>
              <a:gd name="connsiteY0" fmla="*/ 0 h 676259"/>
              <a:gd name="connsiteX1" fmla="*/ 1205753 w 1205753"/>
              <a:gd name="connsiteY1" fmla="*/ 185706 h 676259"/>
              <a:gd name="connsiteX2" fmla="*/ 758021 w 1205753"/>
              <a:gd name="connsiteY2" fmla="*/ 676259 h 676259"/>
              <a:gd name="connsiteX3" fmla="*/ 0 w 1205753"/>
              <a:gd name="connsiteY3" fmla="*/ 0 h 676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5753" h="676259">
                <a:moveTo>
                  <a:pt x="0" y="0"/>
                </a:moveTo>
                <a:lnTo>
                  <a:pt x="1205753" y="185706"/>
                </a:lnTo>
                <a:lnTo>
                  <a:pt x="758021" y="676259"/>
                </a:lnTo>
                <a:lnTo>
                  <a:pt x="0" y="0"/>
                </a:lnTo>
                <a:close/>
              </a:path>
            </a:pathLst>
          </a:custGeom>
          <a:solidFill>
            <a:srgbClr val="FFFF99">
              <a:alpha val="6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098218" y="5874504"/>
            <a:ext cx="1803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8K-UHD </a:t>
            </a:r>
            <a:r>
              <a:rPr kumimoji="0" lang="en-US" altLang="ko-KR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Panel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(7680x4320, 32M Pixels)</a:t>
            </a:r>
          </a:p>
        </p:txBody>
      </p:sp>
      <p:pic>
        <p:nvPicPr>
          <p:cNvPr id="128" name="그림 127" descr="smartphone_3_transparent.gif"/>
          <p:cNvPicPr>
            <a:picLocks noChangeAspect="1"/>
          </p:cNvPicPr>
          <p:nvPr/>
        </p:nvPicPr>
        <p:blipFill rotWithShape="1">
          <a:blip r:embed="rId5" cstate="print"/>
          <a:srcRect l="23694" r="19933"/>
          <a:stretch/>
        </p:blipFill>
        <p:spPr>
          <a:xfrm rot="5400000">
            <a:off x="1679220" y="4958067"/>
            <a:ext cx="631085" cy="1000117"/>
          </a:xfrm>
          <a:prstGeom prst="rect">
            <a:avLst/>
          </a:prstGeom>
        </p:spPr>
      </p:pic>
      <p:sp>
        <p:nvSpPr>
          <p:cNvPr id="129" name="TextBox 128"/>
          <p:cNvSpPr txBox="1"/>
          <p:nvPr/>
        </p:nvSpPr>
        <p:spPr>
          <a:xfrm>
            <a:off x="3995936" y="4578896"/>
            <a:ext cx="843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smtClean="0">
                <a:solidFill>
                  <a:srgbClr val="0000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itchFamily="34" charset="0"/>
                <a:ea typeface="맑은 고딕" pitchFamily="50" charset="-127"/>
              </a:rPr>
              <a:t>4K-UHD</a:t>
            </a:r>
            <a:endParaRPr kumimoji="0" lang="ko-KR" altLang="en-US" sz="1200" dirty="0">
              <a:solidFill>
                <a:srgbClr val="0000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  <a:ea typeface="맑은 고딕" pitchFamily="50" charset="-127"/>
            </a:endParaRPr>
          </a:p>
        </p:txBody>
      </p:sp>
      <p:pic>
        <p:nvPicPr>
          <p:cNvPr id="130" name="그림 129" descr="4K-D.bmp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51920" y="4990872"/>
            <a:ext cx="1227235" cy="875611"/>
          </a:xfrm>
          <a:prstGeom prst="rect">
            <a:avLst/>
          </a:prstGeom>
        </p:spPr>
      </p:pic>
      <p:pic>
        <p:nvPicPr>
          <p:cNvPr id="131" name="그림 130" descr="8K-D.bmp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56176" y="4905441"/>
            <a:ext cx="1656184" cy="991055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3364990" y="4096579"/>
            <a:ext cx="14430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b="1" dirty="0" smtClean="0">
                <a:solidFill>
                  <a:prstClr val="black"/>
                </a:solidFill>
                <a:latin typeface="Verdana" pitchFamily="34" charset="0"/>
                <a:ea typeface="맑은 고딕" pitchFamily="50" charset="-127"/>
              </a:rPr>
              <a:t>4K UHD Smart TV</a:t>
            </a:r>
          </a:p>
        </p:txBody>
      </p:sp>
      <p:pic>
        <p:nvPicPr>
          <p:cNvPr id="133" name="Picture 4" descr="http://www.thedigitalcinema.net/sitebuildercontent/sitebuilderpictures/DigitalCinemaRioSilverTitle2mock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968" y="3376499"/>
            <a:ext cx="1627288" cy="68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" name="그룹 109"/>
          <p:cNvGrpSpPr/>
          <p:nvPr/>
        </p:nvGrpSpPr>
        <p:grpSpPr>
          <a:xfrm>
            <a:off x="3331375" y="2974648"/>
            <a:ext cx="1528657" cy="1068678"/>
            <a:chOff x="5500926" y="1052732"/>
            <a:chExt cx="2743482" cy="1995119"/>
          </a:xfrm>
        </p:grpSpPr>
        <p:grpSp>
          <p:nvGrpSpPr>
            <p:cNvPr id="135" name="그룹 110"/>
            <p:cNvGrpSpPr/>
            <p:nvPr/>
          </p:nvGrpSpPr>
          <p:grpSpPr>
            <a:xfrm>
              <a:off x="5500926" y="1052732"/>
              <a:ext cx="2743482" cy="1896112"/>
              <a:chOff x="5090179" y="3818180"/>
              <a:chExt cx="3757117" cy="2533651"/>
            </a:xfrm>
            <a:scene3d>
              <a:camera prst="perspectiveHeroicExtremeLeftFacing"/>
              <a:lightRig rig="threePt" dir="t"/>
            </a:scene3d>
          </p:grpSpPr>
          <p:pic>
            <p:nvPicPr>
              <p:cNvPr id="137" name="Picture 8" descr="http://www.perrylakes.com/images/thin-tv-design-samsung-9000-led-tv.jpg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1737"/>
              <a:stretch/>
            </p:blipFill>
            <p:spPr bwMode="auto">
              <a:xfrm>
                <a:off x="5090179" y="3818180"/>
                <a:ext cx="3757117" cy="25336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8" name="Picture 6" descr="avatar navi blue photo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81600" y="3961543"/>
                <a:ext cx="3558541" cy="20193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6" name="Picture 10" descr="http://thecoolgadgets.com/wp-content/uploads/2010/03/sony-3d-glasses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3750" b="59000" l="1667" r="4966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965" r="50000" b="40035"/>
            <a:stretch/>
          </p:blipFill>
          <p:spPr bwMode="auto">
            <a:xfrm>
              <a:off x="5754609" y="2659008"/>
              <a:ext cx="1080120" cy="388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9" name="그룹 138"/>
          <p:cNvGrpSpPr/>
          <p:nvPr/>
        </p:nvGrpSpPr>
        <p:grpSpPr>
          <a:xfrm>
            <a:off x="2587526" y="1638246"/>
            <a:ext cx="1280083" cy="844978"/>
            <a:chOff x="7473628" y="2898106"/>
            <a:chExt cx="1431748" cy="973478"/>
          </a:xfrm>
        </p:grpSpPr>
        <p:pic>
          <p:nvPicPr>
            <p:cNvPr id="140" name="Picture 6" descr="http://m15videosurveillance.com/files/QuickSiteImages/ip-dome-video-surveillance-camera-26845.jp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628" y="3198233"/>
              <a:ext cx="751737" cy="6733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1" name="Picture 8" descr="http://www.reviewtoview.com/images/CCTV-camera.jp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9969" b="89720" l="6250" r="93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977683" y="2898106"/>
              <a:ext cx="927693" cy="688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2" name="그림 141" descr="medical image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499992" y="1604854"/>
            <a:ext cx="1296144" cy="1006672"/>
          </a:xfrm>
          <a:prstGeom prst="rect">
            <a:avLst/>
          </a:prstGeom>
        </p:spPr>
      </p:pic>
      <p:pic>
        <p:nvPicPr>
          <p:cNvPr id="143" name="그림 142" descr="multimedia-2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435355" y="1604854"/>
            <a:ext cx="2104557" cy="1462108"/>
          </a:xfrm>
          <a:prstGeom prst="rect">
            <a:avLst/>
          </a:prstGeom>
        </p:spPr>
      </p:pic>
      <p:sp>
        <p:nvSpPr>
          <p:cNvPr id="144" name="대각선 방향의 모서리가 둥근 사각형 143"/>
          <p:cNvSpPr/>
          <p:nvPr/>
        </p:nvSpPr>
        <p:spPr bwMode="auto">
          <a:xfrm flipH="1">
            <a:off x="395536" y="1048295"/>
            <a:ext cx="5760640" cy="40172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478E"/>
          </a:solidFill>
          <a:ln>
            <a:noFill/>
            <a:headEnd type="oval" w="med" len="med"/>
            <a:tailEnd type="oval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초고해상도 </a:t>
            </a:r>
            <a:r>
              <a:rPr kumimoji="0" lang="ko-KR" altLang="en-US" sz="18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콘텐츠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및 대형 디스플레이 장치 진화</a:t>
            </a:r>
            <a:endParaRPr kumimoji="0" lang="ko-KR" altLang="en-US" sz="28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145" name="Picture 2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11738"/>
            <a:ext cx="473046" cy="4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96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기술 개요</a:t>
            </a:r>
            <a:endParaRPr lang="ko-KR" altLang="en-US" dirty="0"/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24019"/>
              </p:ext>
            </p:extLst>
          </p:nvPr>
        </p:nvGraphicFramePr>
        <p:xfrm>
          <a:off x="1043608" y="4595122"/>
          <a:ext cx="7189138" cy="163477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841815"/>
                <a:gridCol w="1674915"/>
                <a:gridCol w="1800200"/>
                <a:gridCol w="1872208"/>
              </a:tblGrid>
              <a:tr h="2930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endParaRPr kumimoji="1" lang="ko-KR" altLang="en-US" sz="1400" b="1" kern="120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4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smtClean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MPEG-4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4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>
                          <a:tab pos="220663" algn="l"/>
                        </a:tabLst>
                        <a:defRPr/>
                      </a:pPr>
                      <a:r>
                        <a:rPr kumimoji="1" lang="en-US" altLang="ko-KR" sz="1400" b="1" kern="1200" smtClean="0">
                          <a:solidFill>
                            <a:schemeClr val="bg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H.264/AVC</a:t>
                      </a:r>
                      <a:endParaRPr kumimoji="1" lang="ko-KR" altLang="en-US" sz="1400" b="1" kern="1200" dirty="0" smtClean="0">
                        <a:solidFill>
                          <a:schemeClr val="bg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45A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HEVC</a:t>
                      </a:r>
                      <a:endParaRPr kumimoji="1" lang="ko-KR" altLang="en-US" sz="1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11345A"/>
                    </a:solidFill>
                  </a:tcPr>
                </a:tc>
              </a:tr>
              <a:tr h="2930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ko-KR" altLang="en-US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표준 제정 년도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1998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>
                          <a:tab pos="220663" algn="l"/>
                        </a:tabLst>
                        <a:defRPr/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2003</a:t>
                      </a:r>
                      <a:endParaRPr kumimoji="1" lang="ko-KR" altLang="en-US" sz="1400" b="1" kern="1200" dirty="0" smtClean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2013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3188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>
                          <a:tab pos="220663" algn="l"/>
                        </a:tabLst>
                        <a:defRPr/>
                      </a:pPr>
                      <a:r>
                        <a:rPr kumimoji="1" lang="ko-KR" altLang="en-US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최적 해상도</a:t>
                      </a:r>
                      <a:endParaRPr kumimoji="1" lang="ko-KR" altLang="en-US" sz="1400" b="1" kern="1200" dirty="0" smtClean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SD(720x480)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HD(1280x720)</a:t>
                      </a:r>
                    </a:p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Full-HD(1920x1080</a:t>
                      </a: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4K-UHD(3840x2160</a:t>
                      </a: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8K-UHD(7680x4320</a:t>
                      </a: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2930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ko-KR" altLang="en-US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압축 효율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1x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2x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4x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  <a:tr h="29305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buClrTx/>
                        <a:buSzTx/>
                        <a:buFontTx/>
                        <a:buNone/>
                        <a:tabLst>
                          <a:tab pos="220663" algn="l"/>
                        </a:tabLst>
                        <a:defRPr/>
                      </a:pPr>
                      <a:r>
                        <a:rPr kumimoji="1" lang="ko-KR" altLang="en-US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요구 </a:t>
                      </a:r>
                      <a:r>
                        <a:rPr kumimoji="1" lang="ko-KR" altLang="en-US" sz="1400" b="1" kern="1200" dirty="0" err="1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계산량</a:t>
                      </a:r>
                      <a:endParaRPr kumimoji="1" lang="en-US" altLang="ko-KR" sz="1400" b="1" kern="1200" dirty="0" smtClean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1x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2x</a:t>
                      </a:r>
                      <a:endParaRPr kumimoji="1" lang="ko-KR" altLang="en-US" sz="1400" b="1" kern="1200" dirty="0">
                        <a:solidFill>
                          <a:schemeClr val="tx1">
                            <a:lumMod val="75000"/>
                          </a:schemeClr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64A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/>
                        </a:defRPr>
                      </a:lvl9pPr>
                    </a:lstStyle>
                    <a:p>
                      <a:pPr algn="ctr" rtl="0" fontAlgn="base" latinLnBrk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20000"/>
                        </a:spcAft>
                        <a:tabLst>
                          <a:tab pos="220663" algn="l"/>
                        </a:tabLst>
                      </a:pPr>
                      <a:r>
                        <a:rPr kumimoji="1" lang="en-US" altLang="ko-KR" sz="1400" b="1" kern="1200" baseline="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&gt; 8</a:t>
                      </a:r>
                      <a:r>
                        <a:rPr kumimoji="1" lang="en-US" altLang="ko-KR" sz="1400" b="1" kern="1200" dirty="0" smtClean="0">
                          <a:solidFill>
                            <a:schemeClr val="tx1">
                              <a:lumMod val="7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  <a:endParaRPr kumimoji="1" lang="ko-KR" altLang="en-US" sz="1400" b="1" kern="1200" baseline="30000" dirty="0">
                        <a:solidFill>
                          <a:schemeClr val="tx1">
                            <a:lumMod val="7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16537" marR="16537" marT="17907" marB="17907" anchor="ctr">
                    <a:lnL w="12700" cmpd="sng">
                      <a:solidFill>
                        <a:srgbClr val="8064A2"/>
                      </a:solidFill>
                    </a:lnL>
                    <a:lnR w="12700" cmpd="sng">
                      <a:solidFill>
                        <a:srgbClr val="8064A2"/>
                      </a:solidFill>
                    </a:lnR>
                    <a:lnT w="12700" cmpd="sng">
                      <a:solidFill>
                        <a:srgbClr val="8064A2"/>
                      </a:solidFill>
                    </a:lnT>
                    <a:lnB w="12700" cmpd="sng">
                      <a:solidFill>
                        <a:srgbClr val="8064A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</a:tr>
            </a:tbl>
          </a:graphicData>
        </a:graphic>
      </p:graphicFrame>
      <p:sp>
        <p:nvSpPr>
          <p:cNvPr id="33" name="육각형 32"/>
          <p:cNvSpPr/>
          <p:nvPr/>
        </p:nvSpPr>
        <p:spPr bwMode="auto">
          <a:xfrm>
            <a:off x="449063" y="1405433"/>
            <a:ext cx="8155385" cy="1015455"/>
          </a:xfrm>
          <a:prstGeom prst="hexagon">
            <a:avLst>
              <a:gd name="adj" fmla="val 6875"/>
              <a:gd name="vf" fmla="val 115470"/>
            </a:avLst>
          </a:prstGeom>
          <a:solidFill>
            <a:srgbClr val="174578">
              <a:lumMod val="20000"/>
              <a:lumOff val="80000"/>
            </a:srgbClr>
          </a:solidFill>
          <a:ln w="55000" cap="flat" cmpd="thickThin" algn="ctr">
            <a:solidFill>
              <a:srgbClr val="8AAECE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auto" latinLnBrk="0">
              <a:spcBef>
                <a:spcPts val="0"/>
              </a:spcBef>
              <a:spcAft>
                <a:spcPct val="30000"/>
              </a:spcAft>
              <a:defRPr/>
            </a:pPr>
            <a:endParaRPr kumimoji="0" lang="ko-KR" altLang="en-US" sz="1800" kern="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대각선 방향의 모서리가 둥근 사각형 33"/>
          <p:cNvSpPr/>
          <p:nvPr/>
        </p:nvSpPr>
        <p:spPr bwMode="auto">
          <a:xfrm flipH="1">
            <a:off x="395536" y="1017285"/>
            <a:ext cx="5328592" cy="401729"/>
          </a:xfrm>
          <a:prstGeom prst="round2DiagRect">
            <a:avLst>
              <a:gd name="adj1" fmla="val 50000"/>
              <a:gd name="adj2" fmla="val 0"/>
            </a:avLst>
          </a:prstGeom>
          <a:solidFill>
            <a:srgbClr val="00478E"/>
          </a:solidFill>
          <a:ln>
            <a:noFill/>
            <a:headEnd type="oval" w="med" len="med"/>
            <a:tailEnd type="oval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  </a:t>
            </a: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HEVC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(High Efficiency Video Coding)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코덱</a:t>
            </a: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73046" cy="473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6" name="직사각형 35"/>
          <p:cNvSpPr/>
          <p:nvPr/>
        </p:nvSpPr>
        <p:spPr>
          <a:xfrm>
            <a:off x="620360" y="1404626"/>
            <a:ext cx="7408024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333CC"/>
              </a:buClr>
              <a:tabLst>
                <a:tab pos="220663" algn="l"/>
              </a:tabLst>
            </a:pPr>
            <a:r>
              <a:rPr kumimoji="0" lang="ko-KR" alt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초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고해상도 </a:t>
            </a:r>
            <a:r>
              <a:rPr kumimoji="0" lang="ko-KR" altLang="en-US" sz="16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영상의 </a:t>
            </a:r>
            <a:r>
              <a:rPr kumimoji="0" lang="ko-KR" altLang="en-US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데이터 전송량을 줄이기 위해 영상을 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압축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/</a:t>
            </a:r>
            <a:r>
              <a:rPr kumimoji="0" lang="ko-KR" altLang="en-US" sz="1600" b="1" dirty="0" smtClean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복원</a:t>
            </a:r>
            <a:r>
              <a:rPr kumimoji="0" lang="ko-KR" altLang="en-US" sz="16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하는 기술</a:t>
            </a:r>
            <a:endParaRPr kumimoji="0" lang="ko-KR" altLang="en-US" sz="1600" b="1" dirty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Text Box 5"/>
          <p:cNvSpPr txBox="1">
            <a:spLocks noChangeArrowheads="1"/>
          </p:cNvSpPr>
          <p:nvPr/>
        </p:nvSpPr>
        <p:spPr bwMode="auto">
          <a:xfrm>
            <a:off x="889078" y="1772816"/>
            <a:ext cx="3538906" cy="587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defPPr>
              <a:defRPr lang="ko-KR"/>
            </a:defPPr>
            <a:lvl1pPr marL="180975" indent="-180975" eaLnBrk="1" hangingPunct="1">
              <a:spcAft>
                <a:spcPct val="30000"/>
              </a:spcAft>
              <a:buFontTx/>
              <a:buBlip>
                <a:blip r:embed="rId4"/>
              </a:buBlip>
              <a:tabLst>
                <a:tab pos="220663" algn="l"/>
              </a:tabLst>
              <a:defRPr kumimoji="0">
                <a:solidFill>
                  <a:schemeClr val="tx2"/>
                </a:solidFill>
                <a:latin typeface="HY헤드라인M" pitchFamily="18" charset="-127"/>
                <a:ea typeface="HY헤드라인M" pitchFamily="18" charset="-127"/>
              </a:defRPr>
            </a:lvl1pPr>
            <a:lvl2pPr marL="742950" indent="-285750" eaLnBrk="0" hangingPunct="0">
              <a:tabLst>
                <a:tab pos="220663" algn="l"/>
              </a:tabLst>
            </a:lvl2pPr>
            <a:lvl3pPr marL="1143000" indent="-228600" eaLnBrk="0" hangingPunct="0">
              <a:tabLst>
                <a:tab pos="220663" algn="l"/>
              </a:tabLst>
            </a:lvl3pPr>
            <a:lvl4pPr marL="1600200" indent="-228600" eaLnBrk="0" hangingPunct="0">
              <a:tabLst>
                <a:tab pos="220663" algn="l"/>
              </a:tabLst>
            </a:lvl4pPr>
            <a:lvl5pPr marL="2057400" indent="-228600" eaLnBrk="0" hangingPunct="0">
              <a:tabLst>
                <a:tab pos="220663" algn="l"/>
              </a:tabLst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663" algn="l"/>
              </a:tabLs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663" algn="l"/>
              </a:tabLs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663" algn="l"/>
              </a:tabLs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20663" algn="l"/>
              </a:tabLst>
            </a:lvl9pPr>
          </a:lstStyle>
          <a:p>
            <a:pPr fontAlgn="auto">
              <a:spcBef>
                <a:spcPts val="0"/>
              </a:spcBef>
            </a:pPr>
            <a:r>
              <a:rPr lang="en-US" altLang="ko-KR" sz="1400" b="1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 Full-HD(2K), 4K/8K-UHD </a:t>
            </a:r>
            <a:r>
              <a:rPr lang="ko-KR" altLang="en-US" sz="1400" b="1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영상압축</a:t>
            </a:r>
            <a:endParaRPr lang="en-US" altLang="ko-KR" sz="1400" b="1" dirty="0" smtClean="0">
              <a:solidFill>
                <a:srgbClr val="1F497D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auto">
              <a:spcBef>
                <a:spcPts val="0"/>
              </a:spcBef>
            </a:pPr>
            <a:r>
              <a:rPr lang="ko-KR" altLang="en-US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H.264 </a:t>
            </a:r>
            <a:r>
              <a:rPr lang="ko-KR" altLang="en-US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대비</a:t>
            </a:r>
            <a:r>
              <a:rPr lang="en-US" altLang="ko-KR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압축효율 </a:t>
            </a:r>
            <a:r>
              <a:rPr lang="en-US" altLang="ko-KR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400" b="1" dirty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배 </a:t>
            </a:r>
            <a:r>
              <a:rPr lang="ko-KR" altLang="en-US" sz="1400" b="1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이상</a:t>
            </a:r>
            <a:endParaRPr lang="ko-KR" altLang="en-US" sz="1400" b="1" dirty="0">
              <a:solidFill>
                <a:srgbClr val="1F497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468548" y="1772816"/>
            <a:ext cx="32729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fontAlgn="auto">
              <a:spcBef>
                <a:spcPts val="0"/>
              </a:spcBef>
              <a:spcAft>
                <a:spcPct val="30000"/>
              </a:spcAft>
              <a:buFontTx/>
              <a:buBlip>
                <a:blip r:embed="rId4"/>
              </a:buBlip>
              <a:tabLst>
                <a:tab pos="220663" algn="l"/>
              </a:tabLst>
            </a:pPr>
            <a:r>
              <a:rPr kumimoji="0" lang="ko-KR" altLang="en-US" sz="1400" b="1" dirty="0" smtClean="0">
                <a:solidFill>
                  <a:srgbClr val="1F497D"/>
                </a:solidFill>
                <a:latin typeface="맑은 고딕" pitchFamily="50" charset="-127"/>
                <a:ea typeface="맑은 고딕" pitchFamily="50" charset="-127"/>
              </a:rPr>
              <a:t> 고해상도 비디오용 병렬처리 </a:t>
            </a:r>
            <a:endParaRPr kumimoji="0" lang="ko-KR" altLang="en-US" sz="1400" b="1" dirty="0">
              <a:solidFill>
                <a:srgbClr val="1F497D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9" name="그룹 38"/>
          <p:cNvGrpSpPr/>
          <p:nvPr/>
        </p:nvGrpSpPr>
        <p:grpSpPr>
          <a:xfrm>
            <a:off x="467544" y="2636912"/>
            <a:ext cx="8156867" cy="1708698"/>
            <a:chOff x="848021" y="2072933"/>
            <a:chExt cx="8578800" cy="1921177"/>
          </a:xfrm>
        </p:grpSpPr>
        <p:pic>
          <p:nvPicPr>
            <p:cNvPr id="40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45146" y="2207685"/>
              <a:ext cx="2181675" cy="1715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1" name="오른쪽 화살표 40"/>
            <p:cNvSpPr/>
            <p:nvPr/>
          </p:nvSpPr>
          <p:spPr bwMode="auto">
            <a:xfrm>
              <a:off x="2852560" y="2822414"/>
              <a:ext cx="5003488" cy="576064"/>
            </a:xfrm>
            <a:prstGeom prst="rightArrow">
              <a:avLst>
                <a:gd name="adj1" fmla="val 50000"/>
                <a:gd name="adj2" fmla="val 60983"/>
              </a:avLst>
            </a:prstGeom>
            <a:gradFill flip="none" rotWithShape="1">
              <a:gsLst>
                <a:gs pos="0">
                  <a:srgbClr val="FFFFFF">
                    <a:alpha val="20000"/>
                  </a:srgbClr>
                </a:gs>
                <a:gs pos="100000">
                  <a:srgbClr val="FF9900"/>
                </a:gs>
              </a:gsLst>
              <a:lin ang="2700000" scaled="1"/>
              <a:tileRect/>
            </a:gradFill>
            <a:ln w="19050" cap="rnd" cmpd="sng" algn="ctr">
              <a:noFill/>
              <a:prstDash val="sysDot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contrasting" dir="t"/>
            </a:scene3d>
            <a:sp3d extrusionH="69850" prstMaterial="dkEdge"/>
          </p:spPr>
          <p:txBody>
            <a:bodyPr vert="horz" wrap="none" lIns="30600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>
                <a:spcAft>
                  <a:spcPct val="50000"/>
                </a:spcAft>
                <a:buFont typeface="Wingdings" pitchFamily="2" charset="2"/>
                <a:buNone/>
                <a:defRPr/>
              </a:pPr>
              <a:endParaRPr lang="ko-KR" altLang="en-US" b="1" kern="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42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4064" y="2801583"/>
              <a:ext cx="954895" cy="5968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731" y="2654204"/>
              <a:ext cx="1160412" cy="11129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orthographicFront">
                <a:rot lat="0" lon="20099989" rev="0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Picture 5" descr="C:\Users\shcho\AppData\Local\Microsoft\Windows\Temporary Internet Files\Content.IE5\HKTDDALK\MC900383698[1].wmf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021" y="2721298"/>
              <a:ext cx="1044786" cy="1123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AutoShape 95"/>
            <p:cNvSpPr>
              <a:spLocks noChangeArrowheads="1"/>
            </p:cNvSpPr>
            <p:nvPr/>
          </p:nvSpPr>
          <p:spPr bwMode="auto">
            <a:xfrm rot="5400000">
              <a:off x="3052661" y="2432472"/>
              <a:ext cx="520221" cy="480876"/>
            </a:xfrm>
            <a:prstGeom prst="rightArrow">
              <a:avLst>
                <a:gd name="adj1" fmla="val 76213"/>
                <a:gd name="adj2" fmla="val 41921"/>
              </a:avLst>
            </a:prstGeom>
            <a:gradFill rotWithShape="0">
              <a:gsLst>
                <a:gs pos="0">
                  <a:srgbClr val="93CBE7">
                    <a:gamma/>
                    <a:tint val="0"/>
                    <a:invGamma/>
                    <a:alpha val="14000"/>
                  </a:srgbClr>
                </a:gs>
                <a:gs pos="100000">
                  <a:srgbClr val="93CBE7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square" lIns="92061" tIns="46031" rIns="92061" bIns="46031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852560" y="2252219"/>
              <a:ext cx="909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HEVC</a:t>
              </a:r>
              <a:endParaRPr kumimoji="0" lang="en-US" altLang="ko-KR" sz="1100" b="1" kern="0" dirty="0" smtClean="0">
                <a:solidFill>
                  <a:srgbClr val="FFFFFF">
                    <a:lumMod val="65000"/>
                  </a:srgb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3634822" y="2072933"/>
              <a:ext cx="2376264" cy="1469965"/>
              <a:chOff x="3715335" y="2223403"/>
              <a:chExt cx="2851536" cy="1597794"/>
            </a:xfrm>
          </p:grpSpPr>
          <p:pic>
            <p:nvPicPr>
              <p:cNvPr id="53" name="Picture 15" descr="C:\Users\shcho\AppData\Local\Microsoft\Windows\Temporary Internet Files\Content.IE5\A6QXAXH4\MC900252857[1].wm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5830" y="2454359"/>
                <a:ext cx="518751" cy="624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15" descr="C:\Users\shcho\AppData\Local\Microsoft\Windows\Temporary Internet Files\Content.IE5\A6QXAXH4\MC900252857[1].wmf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710006" y="2454359"/>
                <a:ext cx="518751" cy="6241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5" name="번개 54"/>
              <p:cNvSpPr/>
              <p:nvPr/>
            </p:nvSpPr>
            <p:spPr bwMode="auto">
              <a:xfrm rot="15856084">
                <a:off x="4611871" y="2147012"/>
                <a:ext cx="229959" cy="382741"/>
              </a:xfrm>
              <a:prstGeom prst="lightningBolt">
                <a:avLst/>
              </a:prstGeom>
              <a:solidFill>
                <a:srgbClr val="FFC000"/>
              </a:solidFill>
              <a:ln w="19050" cap="rnd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06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50000"/>
                  </a:spcAft>
                  <a:buFont typeface="Wingdings" pitchFamily="2" charset="2"/>
                  <a:buNone/>
                  <a:defRPr/>
                </a:pPr>
                <a:endParaRPr lang="ko-KR" altLang="en-US" sz="1000" b="1" kern="0" smtClean="0">
                  <a:solidFill>
                    <a:srgbClr val="80808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sp>
            <p:nvSpPr>
              <p:cNvPr id="56" name="번개 55"/>
              <p:cNvSpPr/>
              <p:nvPr/>
            </p:nvSpPr>
            <p:spPr bwMode="auto">
              <a:xfrm rot="5743916" flipH="1">
                <a:off x="5465137" y="2159862"/>
                <a:ext cx="229959" cy="382741"/>
              </a:xfrm>
              <a:prstGeom prst="lightningBolt">
                <a:avLst/>
              </a:prstGeom>
              <a:solidFill>
                <a:srgbClr val="FFC000"/>
              </a:solidFill>
              <a:ln w="19050" cap="rnd" cmpd="sng" algn="ctr">
                <a:noFill/>
                <a:prstDash val="sysDot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0600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>
                  <a:spcAft>
                    <a:spcPct val="50000"/>
                  </a:spcAft>
                  <a:buFont typeface="Wingdings" pitchFamily="2" charset="2"/>
                  <a:buNone/>
                  <a:defRPr/>
                </a:pPr>
                <a:endParaRPr lang="ko-KR" altLang="en-US" sz="1000" b="1" kern="0" smtClean="0">
                  <a:solidFill>
                    <a:srgbClr val="80808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  <p:grpSp>
            <p:nvGrpSpPr>
              <p:cNvPr id="57" name="그룹 56"/>
              <p:cNvGrpSpPr/>
              <p:nvPr/>
            </p:nvGrpSpPr>
            <p:grpSpPr>
              <a:xfrm>
                <a:off x="3981814" y="3645024"/>
                <a:ext cx="2318378" cy="176173"/>
                <a:chOff x="3913386" y="3557487"/>
                <a:chExt cx="2318378" cy="191333"/>
              </a:xfrm>
            </p:grpSpPr>
            <p:pic>
              <p:nvPicPr>
                <p:cNvPr id="59" name="Picture 17" descr="http://cfs8.tistory.com/image/4/tistory/2008/07/04/10/41/486d7fd4773e9"/>
                <p:cNvPicPr>
                  <a:picLocks noChangeAspect="1" noChangeArrowheads="1"/>
                </p:cNvPicPr>
                <p:nvPr/>
              </p:nvPicPr>
              <p:blipFill rotWithShape="1">
                <a:blip r:embed="rId12" cstate="print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40833" b="6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954" b="41545"/>
                <a:stretch/>
              </p:blipFill>
              <p:spPr bwMode="auto">
                <a:xfrm>
                  <a:off x="5072475" y="3557525"/>
                  <a:ext cx="1159289" cy="191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7" descr="http://cfs8.tistory.com/image/4/tistory/2008/07/04/10/41/486d7fd4773e9"/>
                <p:cNvPicPr>
                  <a:picLocks noChangeAspect="1" noChangeArrowheads="1"/>
                </p:cNvPicPr>
                <p:nvPr/>
              </p:nvPicPr>
              <p:blipFill rotWithShape="1">
                <a:blip r:embed="rId14" cstate="print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40833" b="6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1954" b="41545"/>
                <a:stretch/>
              </p:blipFill>
              <p:spPr bwMode="auto">
                <a:xfrm flipH="1">
                  <a:off x="3913386" y="3557487"/>
                  <a:ext cx="1159289" cy="1912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8" name="TextBox 57"/>
              <p:cNvSpPr txBox="1"/>
              <p:nvPr/>
            </p:nvSpPr>
            <p:spPr>
              <a:xfrm>
                <a:off x="3715335" y="3201819"/>
                <a:ext cx="2851536" cy="27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en-US" altLang="ko-KR" sz="1050" b="1" kern="0" dirty="0" smtClean="0">
                    <a:solidFill>
                      <a:srgbClr val="000000"/>
                    </a:solidFill>
                    <a:latin typeface="맑은 고딕" pitchFamily="50" charset="-127"/>
                    <a:ea typeface="맑은 고딕" pitchFamily="50" charset="-127"/>
                  </a:rPr>
                  <a:t>...010101001101011010101...</a:t>
                </a:r>
                <a:endParaRPr kumimoji="0" lang="ko-KR" altLang="en-US" sz="105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pic>
          <p:nvPicPr>
            <p:cNvPr id="48" name="Picture 1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952" y="2797519"/>
              <a:ext cx="954895" cy="59689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AutoShape 95"/>
            <p:cNvSpPr>
              <a:spLocks noChangeArrowheads="1"/>
            </p:cNvSpPr>
            <p:nvPr/>
          </p:nvSpPr>
          <p:spPr bwMode="auto">
            <a:xfrm rot="5400000">
              <a:off x="6200144" y="2470068"/>
              <a:ext cx="445031" cy="480876"/>
            </a:xfrm>
            <a:prstGeom prst="rightArrow">
              <a:avLst>
                <a:gd name="adj1" fmla="val 76213"/>
                <a:gd name="adj2" fmla="val 41921"/>
              </a:avLst>
            </a:prstGeom>
            <a:gradFill rotWithShape="0">
              <a:gsLst>
                <a:gs pos="0">
                  <a:srgbClr val="93CBE7">
                    <a:gamma/>
                    <a:tint val="0"/>
                    <a:invGamma/>
                    <a:alpha val="14000"/>
                  </a:srgbClr>
                </a:gs>
                <a:gs pos="100000">
                  <a:srgbClr val="FF99FF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wrap="square" lIns="92061" tIns="46031" rIns="92061" bIns="46031">
              <a:spAutoFit/>
            </a:bodyPr>
            <a:lstStyle/>
            <a:p>
              <a:pPr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b="1" kern="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962448" y="2252219"/>
              <a:ext cx="909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HEVC 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15389" y="3470890"/>
              <a:ext cx="20616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비디오 압축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14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(100:1 </a:t>
              </a:r>
              <a:r>
                <a:rPr kumimoji="0" lang="ko-KR" altLang="en-US" sz="14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이상</a:t>
              </a:r>
              <a:r>
                <a:rPr kumimoji="0" lang="en-US" altLang="ko-KR" sz="14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)</a:t>
              </a:r>
              <a:endParaRPr kumimoji="0" lang="ko-KR" altLang="en-US" sz="1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5625255" y="3578611"/>
              <a:ext cx="16360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 b="1" kern="0" dirty="0" smtClea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itchFamily="50" charset="-127"/>
                  <a:ea typeface="맑은 고딕" pitchFamily="50" charset="-127"/>
                </a:rPr>
                <a:t>비디오 복원</a:t>
              </a:r>
              <a:endParaRPr kumimoji="0" lang="ko-KR" altLang="en-US" sz="1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07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적용 분야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937330"/>
            <a:ext cx="6633748" cy="386314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39552" y="1124744"/>
            <a:ext cx="7826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875" indent="-269875">
              <a:spcAft>
                <a:spcPts val="600"/>
              </a:spcAft>
              <a:buSzPct val="80000"/>
              <a:buFontTx/>
              <a:buBlip>
                <a:blip r:embed="rId4"/>
              </a:buBlip>
              <a:defRPr/>
            </a:pP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비디오 서비스 관련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응용분야에 </a:t>
            </a:r>
            <a:r>
              <a:rPr kumimoji="0" lang="ko-KR" altLang="en-US" sz="1800" b="1" dirty="0">
                <a:solidFill>
                  <a:prstClr val="black"/>
                </a:solidFill>
                <a:latin typeface="맑은 고딕"/>
                <a:ea typeface="맑은 고딕"/>
              </a:rPr>
              <a:t>폭넓게 적용가능</a:t>
            </a:r>
          </a:p>
        </p:txBody>
      </p:sp>
    </p:spTree>
    <p:extLst>
      <p:ext uri="{BB962C8B-B14F-4D97-AF65-F5344CB8AC3E}">
        <p14:creationId xmlns:p14="http://schemas.microsoft.com/office/powerpoint/2010/main" val="865886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HEVC Decoder IP : Supernova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7802" y="1307778"/>
            <a:ext cx="2718899" cy="4117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98019" y="5589240"/>
            <a:ext cx="1759391" cy="276999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2013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4Q FPGA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검증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2812609"/>
              </p:ext>
            </p:extLst>
          </p:nvPr>
        </p:nvGraphicFramePr>
        <p:xfrm>
          <a:off x="472721" y="1260384"/>
          <a:ext cx="5539439" cy="485970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44391"/>
                <a:gridCol w="3495048"/>
              </a:tblGrid>
              <a:tr h="4851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sz="1400" b="1" kern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Category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ctr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Specification</a:t>
                      </a:r>
                      <a:endParaRPr lang="ko-KR" sz="1400" b="1" kern="10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</a:tr>
              <a:tr h="4851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Profile and Level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HEVC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Main profile @ 4.1</a:t>
                      </a:r>
                      <a:endParaRPr lang="ko-KR" sz="14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5532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Max. performance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2K@120fps (Single-core, 400 MHz)</a:t>
                      </a: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/>
                      </a:r>
                      <a:b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</a:b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4K@60fps   (Dual-core, 400 MHz)</a:t>
                      </a:r>
                      <a:endParaRPr lang="ko-KR" altLang="ko-KR" sz="1400" b="0" kern="100" dirty="0" smtClean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851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Max. bitrate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50Mbps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처리 가능 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(High tier)</a:t>
                      </a:r>
                      <a:endParaRPr lang="ko-KR" sz="14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735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Operation freq.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200 MHz (FHD@60fps)</a:t>
                      </a:r>
                      <a:endParaRPr lang="ko-KR" altLang="ko-KR" sz="1400" b="0" kern="10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19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Main system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bus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AMBA AXI 128bit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502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baseline="0" dirty="0" err="1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Mem</a:t>
                      </a:r>
                      <a:r>
                        <a:rPr lang="en-US" altLang="ko-KR" sz="1400" b="1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. interface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DDR2/3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386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Ref. HM(SW) version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HM-13.0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0265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Features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HEVC WPP, Tiles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병렬처리 기술</a:t>
                      </a:r>
                      <a:endParaRPr lang="en-US" altLang="ko-KR" sz="1400" b="0" kern="10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  <a:p>
                      <a:pPr marL="0" indent="0" algn="l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  <a:tabLst>
                          <a:tab pos="127000" algn="l"/>
                        </a:tabLst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ko-KR" altLang="en-US" sz="1400" b="0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독립적인 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multi-core </a:t>
                      </a:r>
                      <a:r>
                        <a:rPr lang="ko-KR" altLang="en-US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구조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(4K/8K)</a:t>
                      </a:r>
                    </a:p>
                    <a:p>
                      <a:pPr marL="0" indent="0" algn="l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itchFamily="34" charset="0"/>
                        <a:buNone/>
                        <a:tabLst>
                          <a:tab pos="127000" algn="l"/>
                        </a:tabLst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en-US" altLang="ko-KR" sz="1400" b="0" kern="100" baseline="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No extra HW for bound. filtering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ko-KR" altLang="en-US" sz="14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전용 하드웨어 </a:t>
                      </a:r>
                      <a:r>
                        <a:rPr lang="en-US" altLang="ko-KR" sz="1400" b="0" kern="10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SoC</a:t>
                      </a:r>
                      <a:r>
                        <a:rPr lang="en-US" altLang="ko-KR" sz="14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4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기술</a:t>
                      </a:r>
                      <a:endParaRPr lang="en-US" altLang="ko-KR" sz="1400" b="0" kern="10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200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HEVC Encoder IP : </a:t>
            </a:r>
            <a:r>
              <a:rPr lang="en-US" altLang="ko-KR" dirty="0" err="1"/>
              <a:t>Hypernova</a:t>
            </a:r>
            <a:endParaRPr lang="en-US" altLang="ko-KR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655966"/>
            <a:ext cx="2811011" cy="207729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6137874" y="1484784"/>
            <a:ext cx="2811011" cy="1800200"/>
            <a:chOff x="2936777" y="1628800"/>
            <a:chExt cx="2736304" cy="1800200"/>
          </a:xfrm>
        </p:grpSpPr>
        <p:sp>
          <p:nvSpPr>
            <p:cNvPr id="30" name="직사각형 29"/>
            <p:cNvSpPr/>
            <p:nvPr/>
          </p:nvSpPr>
          <p:spPr>
            <a:xfrm>
              <a:off x="2936777" y="1628800"/>
              <a:ext cx="2736304" cy="1800200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3124414" y="1687207"/>
              <a:ext cx="1152128" cy="611369"/>
              <a:chOff x="616770" y="3223601"/>
              <a:chExt cx="1736774" cy="897564"/>
            </a:xfrm>
          </p:grpSpPr>
          <p:grpSp>
            <p:nvGrpSpPr>
              <p:cNvPr id="40" name="그룹 39"/>
              <p:cNvGrpSpPr/>
              <p:nvPr/>
            </p:nvGrpSpPr>
            <p:grpSpPr>
              <a:xfrm>
                <a:off x="747430" y="3355395"/>
                <a:ext cx="1606114" cy="765770"/>
                <a:chOff x="443608" y="2890935"/>
                <a:chExt cx="1606114" cy="765770"/>
              </a:xfrm>
            </p:grpSpPr>
            <p:pic>
              <p:nvPicPr>
                <p:cNvPr id="42" name="Picture 2" descr="D:\100 진행프로젝트\(제안) 아이디어 및 제안 내용\2014All 정부과제\SoC 과제\제안작업\20140424 회의 후 - 발표자료 지원\sonata.pn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443608" y="2890935"/>
                  <a:ext cx="1176238" cy="7657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3" name="이등변 삼각형 61"/>
                <p:cNvSpPr/>
                <p:nvPr/>
              </p:nvSpPr>
              <p:spPr>
                <a:xfrm>
                  <a:off x="1120801" y="3190052"/>
                  <a:ext cx="612862" cy="283326"/>
                </a:xfrm>
                <a:custGeom>
                  <a:avLst/>
                  <a:gdLst>
                    <a:gd name="connsiteX0" fmla="*/ 0 w 1335641"/>
                    <a:gd name="connsiteY0" fmla="*/ 712111 h 712111"/>
                    <a:gd name="connsiteX1" fmla="*/ 667821 w 1335641"/>
                    <a:gd name="connsiteY1" fmla="*/ 0 h 712111"/>
                    <a:gd name="connsiteX2" fmla="*/ 1335641 w 1335641"/>
                    <a:gd name="connsiteY2" fmla="*/ 712111 h 712111"/>
                    <a:gd name="connsiteX3" fmla="*/ 0 w 1335641"/>
                    <a:gd name="connsiteY3" fmla="*/ 712111 h 712111"/>
                    <a:gd name="connsiteX0" fmla="*/ 24329 w 1359970"/>
                    <a:gd name="connsiteY0" fmla="*/ 1086761 h 1086761"/>
                    <a:gd name="connsiteX1" fmla="*/ 0 w 1359970"/>
                    <a:gd name="connsiteY1" fmla="*/ 0 h 1086761"/>
                    <a:gd name="connsiteX2" fmla="*/ 1359970 w 1359970"/>
                    <a:gd name="connsiteY2" fmla="*/ 1086761 h 1086761"/>
                    <a:gd name="connsiteX3" fmla="*/ 24329 w 1359970"/>
                    <a:gd name="connsiteY3" fmla="*/ 1086761 h 1086761"/>
                    <a:gd name="connsiteX0" fmla="*/ 24329 w 1315520"/>
                    <a:gd name="connsiteY0" fmla="*/ 1086761 h 1086761"/>
                    <a:gd name="connsiteX1" fmla="*/ 0 w 1315520"/>
                    <a:gd name="connsiteY1" fmla="*/ 0 h 1086761"/>
                    <a:gd name="connsiteX2" fmla="*/ 1315520 w 1315520"/>
                    <a:gd name="connsiteY2" fmla="*/ 185061 h 1086761"/>
                    <a:gd name="connsiteX3" fmla="*/ 24329 w 1315520"/>
                    <a:gd name="connsiteY3" fmla="*/ 1086761 h 1086761"/>
                    <a:gd name="connsiteX0" fmla="*/ 837129 w 1315520"/>
                    <a:gd name="connsiteY0" fmla="*/ 661311 h 661311"/>
                    <a:gd name="connsiteX1" fmla="*/ 0 w 1315520"/>
                    <a:gd name="connsiteY1" fmla="*/ 0 h 661311"/>
                    <a:gd name="connsiteX2" fmla="*/ 1315520 w 1315520"/>
                    <a:gd name="connsiteY2" fmla="*/ 185061 h 661311"/>
                    <a:gd name="connsiteX3" fmla="*/ 837129 w 1315520"/>
                    <a:gd name="connsiteY3" fmla="*/ 661311 h 661311"/>
                    <a:gd name="connsiteX0" fmla="*/ 1243529 w 1315520"/>
                    <a:gd name="connsiteY0" fmla="*/ 781961 h 781961"/>
                    <a:gd name="connsiteX1" fmla="*/ 0 w 1315520"/>
                    <a:gd name="connsiteY1" fmla="*/ 0 h 781961"/>
                    <a:gd name="connsiteX2" fmla="*/ 1315520 w 1315520"/>
                    <a:gd name="connsiteY2" fmla="*/ 185061 h 781961"/>
                    <a:gd name="connsiteX3" fmla="*/ 1243529 w 1315520"/>
                    <a:gd name="connsiteY3" fmla="*/ 781961 h 781961"/>
                    <a:gd name="connsiteX0" fmla="*/ 1243529 w 1639370"/>
                    <a:gd name="connsiteY0" fmla="*/ 781961 h 781961"/>
                    <a:gd name="connsiteX1" fmla="*/ 0 w 1639370"/>
                    <a:gd name="connsiteY1" fmla="*/ 0 h 781961"/>
                    <a:gd name="connsiteX2" fmla="*/ 1639370 w 1639370"/>
                    <a:gd name="connsiteY2" fmla="*/ 248561 h 781961"/>
                    <a:gd name="connsiteX3" fmla="*/ 1243529 w 1639370"/>
                    <a:gd name="connsiteY3" fmla="*/ 781961 h 781961"/>
                    <a:gd name="connsiteX0" fmla="*/ 1798688 w 2194529"/>
                    <a:gd name="connsiteY0" fmla="*/ 622058 h 622058"/>
                    <a:gd name="connsiteX1" fmla="*/ 0 w 2194529"/>
                    <a:gd name="connsiteY1" fmla="*/ 0 h 622058"/>
                    <a:gd name="connsiteX2" fmla="*/ 2194529 w 2194529"/>
                    <a:gd name="connsiteY2" fmla="*/ 88658 h 622058"/>
                    <a:gd name="connsiteX3" fmla="*/ 1798688 w 2194529"/>
                    <a:gd name="connsiteY3" fmla="*/ 622058 h 622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4529" h="622058">
                      <a:moveTo>
                        <a:pt x="1798688" y="622058"/>
                      </a:moveTo>
                      <a:lnTo>
                        <a:pt x="0" y="0"/>
                      </a:lnTo>
                      <a:lnTo>
                        <a:pt x="2194529" y="88658"/>
                      </a:lnTo>
                      <a:lnTo>
                        <a:pt x="1798688" y="622058"/>
                      </a:lnTo>
                      <a:close/>
                    </a:path>
                  </a:pathLst>
                </a:custGeom>
                <a:gradFill>
                  <a:gsLst>
                    <a:gs pos="0">
                      <a:sysClr val="window" lastClr="FFFFFF"/>
                    </a:gs>
                    <a:gs pos="51000">
                      <a:srgbClr val="FFFFCC"/>
                    </a:gs>
                    <a:gs pos="100000">
                      <a:srgbClr val="FFC000"/>
                    </a:gs>
                  </a:gsLst>
                  <a:lin ang="5400000" scaled="0"/>
                </a:gradFill>
                <a:ln>
                  <a:noFill/>
                </a:ln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/>
                    <a:ea typeface="맑은 고딕"/>
                  </a:endParaRPr>
                </a:p>
              </p:txBody>
            </p:sp>
            <p:pic>
              <p:nvPicPr>
                <p:cNvPr id="44" name="그림 43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70289" y="3252474"/>
                  <a:ext cx="379433" cy="284575"/>
                </a:xfrm>
                <a:prstGeom prst="rect">
                  <a:avLst/>
                </a:prstGeom>
              </p:spPr>
            </p:pic>
          </p:grpSp>
          <p:pic>
            <p:nvPicPr>
              <p:cNvPr id="41" name="그림 4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6770" y="3223601"/>
                <a:ext cx="307100" cy="203802"/>
              </a:xfrm>
              <a:prstGeom prst="rect">
                <a:avLst/>
              </a:prstGeom>
            </p:spPr>
          </p:pic>
        </p:grp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156" y="1692977"/>
              <a:ext cx="785069" cy="628774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651" y="2525622"/>
              <a:ext cx="759362" cy="759362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385" y="2623269"/>
              <a:ext cx="591929" cy="4284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2139" y="2589780"/>
              <a:ext cx="503155" cy="503155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3203708" y="2286873"/>
              <a:ext cx="998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차량용 블랙박스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442606" y="2292956"/>
              <a:ext cx="998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스포츠캠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157750" y="3158064"/>
              <a:ext cx="998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시큐러티</a:t>
              </a: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 카메라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448944" y="3138004"/>
              <a:ext cx="9981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디바이스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6598136" y="3429000"/>
            <a:ext cx="2081019" cy="215444"/>
          </a:xfrm>
          <a:prstGeom prst="rect">
            <a:avLst/>
          </a:prstGeom>
          <a:noFill/>
          <a:ln w="6350"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카메라 센서</a:t>
            </a:r>
            <a:r>
              <a:rPr kumimoji="0"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kumimoji="0"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스트림 입력영상 </a:t>
            </a:r>
            <a:r>
              <a:rPr kumimoji="0" lang="en-US" altLang="ko-KR" sz="80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HEVC </a:t>
            </a:r>
            <a:r>
              <a:rPr kumimoji="0" lang="ko-KR" altLang="en-US" sz="800" b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압축</a:t>
            </a:r>
            <a:endParaRPr kumimoji="0" lang="ko-KR" altLang="en-US" sz="800" b="1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9689495"/>
              </p:ext>
            </p:extLst>
          </p:nvPr>
        </p:nvGraphicFramePr>
        <p:xfrm>
          <a:off x="466064" y="1261846"/>
          <a:ext cx="5530501" cy="4687433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2058773"/>
                <a:gridCol w="3471728"/>
              </a:tblGrid>
              <a:tr h="4725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sz="1400" b="1" kern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Category</a:t>
                      </a:r>
                      <a:endParaRPr lang="ko-KR" sz="1400" b="1" kern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ctr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Specification</a:t>
                      </a:r>
                      <a:endParaRPr lang="ko-KR" sz="1400" b="1" kern="0" dirty="0"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85000"/>
                      </a:sysClr>
                    </a:solidFill>
                  </a:tcPr>
                </a:tc>
              </a:tr>
              <a:tr h="47250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Profile and Level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kumimoji="1"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HEVC Main profile @ 4.1</a:t>
                      </a:r>
                      <a:endParaRPr kumimoji="1" lang="ko-KR" sz="1400" b="0" kern="1200" dirty="0"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53876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Max. performance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kumimoji="1" lang="en-US" altLang="ko-KR" sz="1400" b="0" u="none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2K@60fps </a:t>
                      </a:r>
                      <a:r>
                        <a:rPr kumimoji="1" lang="en-US" altLang="ko-KR" sz="1400" b="0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(Single-core)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kumimoji="1"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4K@30fps (Dual-core)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611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Compression ratio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kumimoji="1" lang="en-US" altLang="ko-KR" sz="1400" b="0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H.264 </a:t>
                      </a:r>
                      <a:r>
                        <a:rPr kumimoji="1" lang="ko-KR" altLang="en-US" sz="1400" b="0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대비 약 </a:t>
                      </a:r>
                      <a:r>
                        <a:rPr kumimoji="1" lang="en-US" altLang="ko-KR" sz="1400" b="0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1.5</a:t>
                      </a:r>
                      <a:r>
                        <a:rPr kumimoji="1" lang="ko-KR" altLang="en-US" sz="1400" b="0" kern="120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배 </a:t>
                      </a:r>
                      <a:r>
                        <a:rPr kumimoji="1" lang="ko-KR" altLang="en-US" sz="1400" b="0" kern="1200" dirty="0" err="1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압</a:t>
                      </a:r>
                      <a:r>
                        <a:rPr kumimoji="1" lang="ko-KR" altLang="en-US" sz="1400" b="0" kern="1200" baseline="0" dirty="0" err="1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축율</a:t>
                      </a:r>
                      <a:r>
                        <a:rPr kumimoji="1" lang="ko-KR" altLang="en-US" sz="1400" b="0" kern="1200" baseline="0" dirty="0" smtClean="0">
                          <a:solidFill>
                            <a:srgbClr val="FF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 개선</a:t>
                      </a:r>
                      <a:endParaRPr kumimoji="1" lang="en-US" altLang="ko-KR" sz="1400" b="0" kern="1200" dirty="0" smtClean="0">
                        <a:solidFill>
                          <a:srgbClr val="FF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4984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Max. operation freq.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kumimoji="1"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300MHz </a:t>
                      </a:r>
                      <a:r>
                        <a:rPr lang="en-US" altLang="ko-KR" sz="1400" b="0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(FHD@60fps)</a:t>
                      </a:r>
                      <a:endParaRPr lang="ko-KR" altLang="ko-KR" sz="1400" b="0" kern="10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385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Main system bus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kumimoji="1"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AMBA AXI 128bit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271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Mem</a:t>
                      </a:r>
                      <a:r>
                        <a:rPr lang="en-US" altLang="ko-KR" sz="1400" b="1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ory</a:t>
                      </a: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interface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kumimoji="1" lang="en-US" altLang="ko-KR" sz="1400" b="0" kern="1200" dirty="0" smtClean="0">
                          <a:solidFill>
                            <a:schemeClr val="tx1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  <a:cs typeface="+mn-cs"/>
                        </a:rPr>
                        <a:t>DDR2/3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42719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Ref. HM(SW) Version</a:t>
                      </a:r>
                      <a:endParaRPr lang="ko-KR" sz="14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algn="l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0" kern="100" dirty="0" smtClean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HM-13.0</a:t>
                      </a: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9997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spcBef>
                          <a:spcPts val="1000"/>
                        </a:spcBef>
                        <a:spcAft>
                          <a:spcPts val="0"/>
                        </a:spcAft>
                        <a:tabLst>
                          <a:tab pos="127000" algn="l"/>
                        </a:tabLst>
                      </a:pPr>
                      <a:r>
                        <a:rPr lang="en-US" altLang="ko-KR" sz="1400" b="1" kern="10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Features</a:t>
                      </a:r>
                      <a:endParaRPr lang="ko-KR" sz="1400" b="1" kern="100" dirty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F9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굴림"/>
                          <a:ea typeface="굴림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Tile based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병렬처리 기술 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(4K)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8x8 CU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기반 최적 예측모드결정 기술</a:t>
                      </a:r>
                      <a:endParaRPr lang="en-US" altLang="ko-KR" sz="1400" b="0" kern="10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Transform </a:t>
                      </a:r>
                      <a:r>
                        <a:rPr lang="ko-KR" altLang="en-US" sz="1400" b="0" kern="100" baseline="0" dirty="0" err="1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스킵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저전력 기술</a:t>
                      </a:r>
                      <a:endParaRPr lang="en-US" altLang="ko-KR" sz="1400" b="0" kern="10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>
                          <a:tab pos="127000" algn="l"/>
                        </a:tabLst>
                        <a:defRPr/>
                      </a:pP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●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전용 하드웨어 </a:t>
                      </a:r>
                      <a:r>
                        <a:rPr lang="en-US" altLang="ko-KR" sz="1400" b="0" kern="100" baseline="0" dirty="0" err="1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SoC</a:t>
                      </a:r>
                      <a:r>
                        <a:rPr lang="en-US" altLang="ko-KR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 </a:t>
                      </a:r>
                      <a:r>
                        <a:rPr lang="ko-KR" altLang="en-US" sz="1400" b="0" kern="100" baseline="0" dirty="0" smtClean="0">
                          <a:solidFill>
                            <a:schemeClr val="dk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Times New Roman" pitchFamily="18" charset="0"/>
                        </a:rPr>
                        <a:t>기술</a:t>
                      </a:r>
                      <a:endParaRPr lang="en-US" altLang="ko-KR" sz="1400" b="0" kern="100" baseline="0" dirty="0" smtClean="0">
                        <a:solidFill>
                          <a:schemeClr val="dk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itchFamily="18" charset="0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6732240" y="5744289"/>
            <a:ext cx="1773242" cy="276999"/>
          </a:xfrm>
          <a:prstGeom prst="rect">
            <a:avLst/>
          </a:prstGeom>
          <a:solidFill>
            <a:srgbClr val="F79646">
              <a:lumMod val="20000"/>
              <a:lumOff val="80000"/>
            </a:srgbClr>
          </a:solidFill>
          <a:ln w="6350">
            <a:solidFill>
              <a:sysClr val="windowText" lastClr="000000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2014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년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4Q FPGA </a:t>
            </a:r>
            <a:r>
              <a: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32312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Multi-core </a:t>
            </a:r>
            <a:r>
              <a:rPr lang="ko-KR" altLang="en-US" dirty="0" smtClean="0"/>
              <a:t>기반 </a:t>
            </a:r>
            <a:r>
              <a:rPr lang="ko-KR" altLang="en-US" dirty="0" err="1" smtClean="0"/>
              <a:t>확장성</a:t>
            </a:r>
            <a:endParaRPr lang="ko-KR" altLang="en-US" dirty="0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4356" y="4352690"/>
            <a:ext cx="2157764" cy="2157764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  <a:scene3d>
            <a:camera prst="isometricTopUp"/>
            <a:lightRig rig="threePt" dir="t"/>
          </a:scene3d>
          <a:sp3d extrusionH="38100">
            <a:bevelT w="63500" h="31750"/>
            <a:bevelB w="63500" h="63500"/>
            <a:extrusionClr>
              <a:sysClr val="windowText" lastClr="000000">
                <a:lumMod val="50000"/>
                <a:lumOff val="50000"/>
              </a:sysClr>
            </a:extrusionClr>
          </a:sp3d>
        </p:spPr>
      </p:pic>
      <p:sp>
        <p:nvSpPr>
          <p:cNvPr id="52" name="Freeform 86"/>
          <p:cNvSpPr>
            <a:spLocks/>
          </p:cNvSpPr>
          <p:nvPr/>
        </p:nvSpPr>
        <p:spPr bwMode="auto">
          <a:xfrm flipV="1">
            <a:off x="3385106" y="3939432"/>
            <a:ext cx="2376264" cy="1419317"/>
          </a:xfrm>
          <a:custGeom>
            <a:avLst/>
            <a:gdLst>
              <a:gd name="T0" fmla="*/ 1400 w 2785"/>
              <a:gd name="T1" fmla="*/ 0 h 2009"/>
              <a:gd name="T2" fmla="*/ 184 w 2785"/>
              <a:gd name="T3" fmla="*/ 712 h 2009"/>
              <a:gd name="T4" fmla="*/ 760 w 2785"/>
              <a:gd name="T5" fmla="*/ 712 h 2009"/>
              <a:gd name="T6" fmla="*/ 760 w 2785"/>
              <a:gd name="T7" fmla="*/ 920 h 2009"/>
              <a:gd name="T8" fmla="*/ 720 w 2785"/>
              <a:gd name="T9" fmla="*/ 1152 h 2009"/>
              <a:gd name="T10" fmla="*/ 640 w 2785"/>
              <a:gd name="T11" fmla="*/ 1352 h 2009"/>
              <a:gd name="T12" fmla="*/ 560 w 2785"/>
              <a:gd name="T13" fmla="*/ 1536 h 2009"/>
              <a:gd name="T14" fmla="*/ 464 w 2785"/>
              <a:gd name="T15" fmla="*/ 1672 h 2009"/>
              <a:gd name="T16" fmla="*/ 328 w 2785"/>
              <a:gd name="T17" fmla="*/ 1824 h 2009"/>
              <a:gd name="T18" fmla="*/ 208 w 2785"/>
              <a:gd name="T19" fmla="*/ 1912 h 2009"/>
              <a:gd name="T20" fmla="*/ 96 w 2785"/>
              <a:gd name="T21" fmla="*/ 1976 h 2009"/>
              <a:gd name="T22" fmla="*/ 0 w 2785"/>
              <a:gd name="T23" fmla="*/ 2008 h 2009"/>
              <a:gd name="T24" fmla="*/ 2784 w 2785"/>
              <a:gd name="T25" fmla="*/ 2008 h 2009"/>
              <a:gd name="T26" fmla="*/ 2664 w 2785"/>
              <a:gd name="T27" fmla="*/ 1952 h 2009"/>
              <a:gd name="T28" fmla="*/ 2568 w 2785"/>
              <a:gd name="T29" fmla="*/ 1904 h 2009"/>
              <a:gd name="T30" fmla="*/ 2456 w 2785"/>
              <a:gd name="T31" fmla="*/ 1808 h 2009"/>
              <a:gd name="T32" fmla="*/ 2288 w 2785"/>
              <a:gd name="T33" fmla="*/ 1616 h 2009"/>
              <a:gd name="T34" fmla="*/ 2200 w 2785"/>
              <a:gd name="T35" fmla="*/ 1448 h 2009"/>
              <a:gd name="T36" fmla="*/ 2128 w 2785"/>
              <a:gd name="T37" fmla="*/ 1272 h 2009"/>
              <a:gd name="T38" fmla="*/ 2080 w 2785"/>
              <a:gd name="T39" fmla="*/ 1080 h 2009"/>
              <a:gd name="T40" fmla="*/ 2048 w 2785"/>
              <a:gd name="T41" fmla="*/ 848 h 2009"/>
              <a:gd name="T42" fmla="*/ 2032 w 2785"/>
              <a:gd name="T43" fmla="*/ 712 h 2009"/>
              <a:gd name="T44" fmla="*/ 2584 w 2785"/>
              <a:gd name="T45" fmla="*/ 712 h 2009"/>
              <a:gd name="T46" fmla="*/ 1400 w 2785"/>
              <a:gd name="T47" fmla="*/ 0 h 2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785" h="2009">
                <a:moveTo>
                  <a:pt x="1400" y="0"/>
                </a:moveTo>
                <a:lnTo>
                  <a:pt x="184" y="712"/>
                </a:lnTo>
                <a:lnTo>
                  <a:pt x="760" y="712"/>
                </a:lnTo>
                <a:lnTo>
                  <a:pt x="760" y="920"/>
                </a:lnTo>
                <a:lnTo>
                  <a:pt x="720" y="1152"/>
                </a:lnTo>
                <a:lnTo>
                  <a:pt x="640" y="1352"/>
                </a:lnTo>
                <a:lnTo>
                  <a:pt x="560" y="1536"/>
                </a:lnTo>
                <a:lnTo>
                  <a:pt x="464" y="1672"/>
                </a:lnTo>
                <a:lnTo>
                  <a:pt x="328" y="1824"/>
                </a:lnTo>
                <a:lnTo>
                  <a:pt x="208" y="1912"/>
                </a:lnTo>
                <a:lnTo>
                  <a:pt x="96" y="1976"/>
                </a:lnTo>
                <a:lnTo>
                  <a:pt x="0" y="2008"/>
                </a:lnTo>
                <a:lnTo>
                  <a:pt x="2784" y="2008"/>
                </a:lnTo>
                <a:lnTo>
                  <a:pt x="2664" y="1952"/>
                </a:lnTo>
                <a:lnTo>
                  <a:pt x="2568" y="1904"/>
                </a:lnTo>
                <a:lnTo>
                  <a:pt x="2456" y="1808"/>
                </a:lnTo>
                <a:lnTo>
                  <a:pt x="2288" y="1616"/>
                </a:lnTo>
                <a:lnTo>
                  <a:pt x="2200" y="1448"/>
                </a:lnTo>
                <a:lnTo>
                  <a:pt x="2128" y="1272"/>
                </a:lnTo>
                <a:lnTo>
                  <a:pt x="2080" y="1080"/>
                </a:lnTo>
                <a:lnTo>
                  <a:pt x="2048" y="848"/>
                </a:lnTo>
                <a:lnTo>
                  <a:pt x="2032" y="712"/>
                </a:lnTo>
                <a:lnTo>
                  <a:pt x="2584" y="712"/>
                </a:lnTo>
                <a:lnTo>
                  <a:pt x="1400" y="0"/>
                </a:lnTo>
              </a:path>
            </a:pathLst>
          </a:custGeom>
          <a:gradFill rotWithShape="0">
            <a:gsLst>
              <a:gs pos="0">
                <a:srgbClr val="4F81BD"/>
              </a:gs>
              <a:gs pos="100000">
                <a:sysClr val="window" lastClr="FFFFFF">
                  <a:alpha val="50000"/>
                </a:sysClr>
              </a:gs>
            </a:gsLst>
            <a:lin ang="5400000" scaled="1"/>
          </a:gradFill>
          <a:ln>
            <a:noFill/>
          </a:ln>
          <a:effectLst/>
          <a:scene3d>
            <a:camera prst="legacyObliqueBottom"/>
            <a:lightRig rig="legacyFlat3" dir="b"/>
          </a:scene3d>
          <a:sp3d extrusionH="61900" prstMaterial="legacyMatte">
            <a:bevelT w="13500" h="13500" prst="angle"/>
            <a:bevelB w="13500" h="13500" prst="angle"/>
            <a:extrusionClr>
              <a:srgbClr val="CEE3F6"/>
            </a:extrusionClr>
            <a:contourClr>
              <a:srgbClr val="82B8EA"/>
            </a:contourClr>
          </a:sp3d>
        </p:spPr>
        <p:txBody>
          <a:bodyPr wrap="none" anchor="ctr">
            <a:flatTx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grpSp>
        <p:nvGrpSpPr>
          <p:cNvPr id="53" name="그룹 52"/>
          <p:cNvGrpSpPr/>
          <p:nvPr/>
        </p:nvGrpSpPr>
        <p:grpSpPr>
          <a:xfrm>
            <a:off x="1272832" y="1852421"/>
            <a:ext cx="3069407" cy="1892720"/>
            <a:chOff x="4361273" y="3645202"/>
            <a:chExt cx="3069407" cy="1892720"/>
          </a:xfrm>
        </p:grpSpPr>
        <p:sp>
          <p:nvSpPr>
            <p:cNvPr id="54" name="오른쪽 화살표 53"/>
            <p:cNvSpPr/>
            <p:nvPr/>
          </p:nvSpPr>
          <p:spPr>
            <a:xfrm>
              <a:off x="4361274" y="3645202"/>
              <a:ext cx="3069406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5" name="오른쪽 화살표 54"/>
            <p:cNvSpPr/>
            <p:nvPr/>
          </p:nvSpPr>
          <p:spPr>
            <a:xfrm>
              <a:off x="4361273" y="3927355"/>
              <a:ext cx="2736031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6" name="오른쪽 화살표 55"/>
            <p:cNvSpPr/>
            <p:nvPr/>
          </p:nvSpPr>
          <p:spPr>
            <a:xfrm>
              <a:off x="4361274" y="4209508"/>
              <a:ext cx="2180406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7" name="오른쪽 화살표 56"/>
            <p:cNvSpPr/>
            <p:nvPr/>
          </p:nvSpPr>
          <p:spPr>
            <a:xfrm>
              <a:off x="4361274" y="4491661"/>
              <a:ext cx="1631131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8" name="오른쪽 화살표 57"/>
            <p:cNvSpPr/>
            <p:nvPr/>
          </p:nvSpPr>
          <p:spPr>
            <a:xfrm>
              <a:off x="4361274" y="4773814"/>
              <a:ext cx="1081856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9" name="오른쪽 화살표 58"/>
            <p:cNvSpPr/>
            <p:nvPr/>
          </p:nvSpPr>
          <p:spPr>
            <a:xfrm>
              <a:off x="4361274" y="5055967"/>
              <a:ext cx="611956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0" name="오른쪽 화살표 59"/>
            <p:cNvSpPr/>
            <p:nvPr/>
          </p:nvSpPr>
          <p:spPr>
            <a:xfrm>
              <a:off x="4361274" y="5338120"/>
              <a:ext cx="139877" cy="199802"/>
            </a:xfrm>
            <a:prstGeom prst="rightArrow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grpSp>
        <p:nvGrpSpPr>
          <p:cNvPr id="61" name="그룹 60"/>
          <p:cNvGrpSpPr/>
          <p:nvPr/>
        </p:nvGrpSpPr>
        <p:grpSpPr>
          <a:xfrm>
            <a:off x="1268694" y="1803647"/>
            <a:ext cx="3110426" cy="2119166"/>
            <a:chOff x="467544" y="949794"/>
            <a:chExt cx="3110426" cy="2119166"/>
          </a:xfrm>
        </p:grpSpPr>
        <p:sp>
          <p:nvSpPr>
            <p:cNvPr id="62" name="직사각형 61"/>
            <p:cNvSpPr/>
            <p:nvPr/>
          </p:nvSpPr>
          <p:spPr>
            <a:xfrm>
              <a:off x="467544" y="949794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Core#0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67544" y="1230482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Core#1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67544" y="1511585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Core#2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67544" y="1792273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Core#3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67544" y="2077280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Core#0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67544" y="2357968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Core#1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67544" y="2639071"/>
              <a:ext cx="3110426" cy="281312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Core#2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67544" y="2919759"/>
              <a:ext cx="3110426" cy="149201"/>
            </a:xfrm>
            <a:prstGeom prst="rect">
              <a:avLst/>
            </a:prstGeom>
            <a:noFill/>
            <a:ln w="12700" cap="flat" cmpd="sng" algn="ctr">
              <a:solidFill>
                <a:srgbClr val="4BACC6">
                  <a:lumMod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rPr>
                <a:t>Core#3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sp>
        <p:nvSpPr>
          <p:cNvPr id="70" name="오른쪽 화살표 69"/>
          <p:cNvSpPr/>
          <p:nvPr/>
        </p:nvSpPr>
        <p:spPr>
          <a:xfrm>
            <a:off x="4786357" y="1817698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1" name="오른쪽 화살표 70"/>
          <p:cNvSpPr/>
          <p:nvPr/>
        </p:nvSpPr>
        <p:spPr>
          <a:xfrm>
            <a:off x="4782218" y="2025776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2" name="직선 화살표 연결선 71"/>
          <p:cNvCxnSpPr>
            <a:stCxn id="70" idx="3"/>
            <a:endCxn id="71" idx="1"/>
          </p:cNvCxnSpPr>
          <p:nvPr/>
        </p:nvCxnSpPr>
        <p:spPr>
          <a:xfrm flipH="1">
            <a:off x="4782218" y="1917599"/>
            <a:ext cx="1512168" cy="2080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73" name="오른쪽 화살표 72"/>
          <p:cNvSpPr/>
          <p:nvPr/>
        </p:nvSpPr>
        <p:spPr>
          <a:xfrm>
            <a:off x="4782217" y="2231300"/>
            <a:ext cx="764573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4" name="직선 화살표 연결선 73"/>
          <p:cNvCxnSpPr>
            <a:stCxn id="71" idx="3"/>
            <a:endCxn id="73" idx="1"/>
          </p:cNvCxnSpPr>
          <p:nvPr/>
        </p:nvCxnSpPr>
        <p:spPr>
          <a:xfrm flipH="1">
            <a:off x="4782217" y="2125677"/>
            <a:ext cx="1508030" cy="20552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75" name="오른쪽 화살표 74"/>
          <p:cNvSpPr/>
          <p:nvPr/>
        </p:nvSpPr>
        <p:spPr>
          <a:xfrm>
            <a:off x="6321902" y="1818028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76" name="오른쪽 화살표 75"/>
          <p:cNvSpPr/>
          <p:nvPr/>
        </p:nvSpPr>
        <p:spPr>
          <a:xfrm>
            <a:off x="6317763" y="2026106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7" name="직선 화살표 연결선 76"/>
          <p:cNvCxnSpPr>
            <a:stCxn id="75" idx="3"/>
            <a:endCxn id="76" idx="1"/>
          </p:cNvCxnSpPr>
          <p:nvPr/>
        </p:nvCxnSpPr>
        <p:spPr>
          <a:xfrm flipH="1">
            <a:off x="6317763" y="1917929"/>
            <a:ext cx="1512168" cy="2080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78" name="오른쪽 화살표 77"/>
          <p:cNvSpPr/>
          <p:nvPr/>
        </p:nvSpPr>
        <p:spPr>
          <a:xfrm>
            <a:off x="6313624" y="2231630"/>
            <a:ext cx="1056744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79" name="직선 화살표 연결선 78"/>
          <p:cNvCxnSpPr>
            <a:stCxn id="76" idx="3"/>
            <a:endCxn id="78" idx="1"/>
          </p:cNvCxnSpPr>
          <p:nvPr/>
        </p:nvCxnSpPr>
        <p:spPr>
          <a:xfrm flipH="1">
            <a:off x="6313624" y="2126007"/>
            <a:ext cx="1512168" cy="20552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80" name="오른쪽 화살표 79"/>
          <p:cNvSpPr/>
          <p:nvPr/>
        </p:nvSpPr>
        <p:spPr>
          <a:xfrm>
            <a:off x="4786358" y="2891106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1" name="오른쪽 화살표 80"/>
          <p:cNvSpPr/>
          <p:nvPr/>
        </p:nvSpPr>
        <p:spPr>
          <a:xfrm>
            <a:off x="4786357" y="3099184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82" name="직선 화살표 연결선 81"/>
          <p:cNvCxnSpPr>
            <a:stCxn id="80" idx="3"/>
            <a:endCxn id="81" idx="1"/>
          </p:cNvCxnSpPr>
          <p:nvPr/>
        </p:nvCxnSpPr>
        <p:spPr>
          <a:xfrm flipH="1">
            <a:off x="4786357" y="2991007"/>
            <a:ext cx="1508030" cy="2080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83" name="오른쪽 화살표 82"/>
          <p:cNvSpPr/>
          <p:nvPr/>
        </p:nvSpPr>
        <p:spPr>
          <a:xfrm>
            <a:off x="4782218" y="3304708"/>
            <a:ext cx="1008112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84" name="직선 화살표 연결선 83"/>
          <p:cNvCxnSpPr>
            <a:stCxn id="81" idx="3"/>
            <a:endCxn id="83" idx="1"/>
          </p:cNvCxnSpPr>
          <p:nvPr/>
        </p:nvCxnSpPr>
        <p:spPr>
          <a:xfrm flipH="1">
            <a:off x="4782218" y="3199085"/>
            <a:ext cx="1512168" cy="20552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85" name="오른쪽 화살표 84"/>
          <p:cNvSpPr/>
          <p:nvPr/>
        </p:nvSpPr>
        <p:spPr>
          <a:xfrm>
            <a:off x="6326041" y="2891436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86" name="오른쪽 화살표 85"/>
          <p:cNvSpPr/>
          <p:nvPr/>
        </p:nvSpPr>
        <p:spPr>
          <a:xfrm>
            <a:off x="6321902" y="3099514"/>
            <a:ext cx="1508029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87" name="직선 화살표 연결선 86"/>
          <p:cNvCxnSpPr>
            <a:stCxn id="85" idx="3"/>
            <a:endCxn id="86" idx="1"/>
          </p:cNvCxnSpPr>
          <p:nvPr/>
        </p:nvCxnSpPr>
        <p:spPr>
          <a:xfrm flipH="1">
            <a:off x="6321902" y="2991337"/>
            <a:ext cx="1512168" cy="208078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88" name="오른쪽 화살표 87"/>
          <p:cNvSpPr/>
          <p:nvPr/>
        </p:nvSpPr>
        <p:spPr>
          <a:xfrm>
            <a:off x="6317763" y="3305038"/>
            <a:ext cx="764573" cy="199802"/>
          </a:xfrm>
          <a:prstGeom prst="rightArrow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cxnSp>
        <p:nvCxnSpPr>
          <p:cNvPr id="89" name="직선 화살표 연결선 88"/>
          <p:cNvCxnSpPr>
            <a:stCxn id="86" idx="3"/>
            <a:endCxn id="88" idx="1"/>
          </p:cNvCxnSpPr>
          <p:nvPr/>
        </p:nvCxnSpPr>
        <p:spPr>
          <a:xfrm flipH="1">
            <a:off x="6317763" y="3199415"/>
            <a:ext cx="1512168" cy="205524"/>
          </a:xfrm>
          <a:prstGeom prst="straightConnector1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dash"/>
            <a:tailEnd type="triangle"/>
          </a:ln>
          <a:effectLst/>
        </p:spPr>
      </p:cxnSp>
      <p:sp>
        <p:nvSpPr>
          <p:cNvPr id="90" name="직사각형 89"/>
          <p:cNvSpPr/>
          <p:nvPr/>
        </p:nvSpPr>
        <p:spPr>
          <a:xfrm>
            <a:off x="4776045" y="1803778"/>
            <a:ext cx="1529979" cy="1074924"/>
          </a:xfrm>
          <a:prstGeom prst="rect">
            <a:avLst/>
          </a:prstGeom>
          <a:noFill/>
          <a:ln w="12700" cap="flat" cmpd="sng" algn="ctr">
            <a:solidFill>
              <a:srgbClr val="4BACC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Core#0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6305472" y="1803647"/>
            <a:ext cx="1576939" cy="1074924"/>
          </a:xfrm>
          <a:prstGeom prst="rect">
            <a:avLst/>
          </a:prstGeom>
          <a:noFill/>
          <a:ln w="12700" cap="flat" cmpd="sng" algn="ctr">
            <a:solidFill>
              <a:srgbClr val="4BACC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Core#1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777582" y="2878098"/>
            <a:ext cx="1529979" cy="1054620"/>
          </a:xfrm>
          <a:prstGeom prst="rect">
            <a:avLst/>
          </a:prstGeom>
          <a:noFill/>
          <a:ln w="12700" cap="flat" cmpd="sng" algn="ctr">
            <a:solidFill>
              <a:srgbClr val="4BACC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Core#2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307009" y="2877967"/>
            <a:ext cx="1576939" cy="1054620"/>
          </a:xfrm>
          <a:prstGeom prst="rect">
            <a:avLst/>
          </a:prstGeom>
          <a:noFill/>
          <a:ln w="12700" cap="flat" cmpd="sng" algn="ctr">
            <a:solidFill>
              <a:srgbClr val="4BACC6">
                <a:lumMod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t>Core#3</a:t>
            </a:r>
            <a:endParaRPr kumimoji="0" lang="ko-KR" alt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  <p:sp>
        <p:nvSpPr>
          <p:cNvPr id="94" name="직사각형 93"/>
          <p:cNvSpPr/>
          <p:nvPr/>
        </p:nvSpPr>
        <p:spPr>
          <a:xfrm>
            <a:off x="1170554" y="1515616"/>
            <a:ext cx="3329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ct val="30000"/>
              </a:spcAft>
              <a:tabLst>
                <a:tab pos="220663" algn="l"/>
              </a:tabLst>
              <a:defRPr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Wavefront Parallel Processing (WPP)</a:t>
            </a:r>
            <a:endParaRPr kumimoji="0" lang="en-US" altLang="ko-KR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6043660" y="1515615"/>
            <a:ext cx="5709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ts val="0"/>
              </a:spcBef>
              <a:spcAft>
                <a:spcPct val="30000"/>
              </a:spcAft>
              <a:tabLst>
                <a:tab pos="220663" algn="l"/>
              </a:tabLst>
              <a:defRPr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Tiles</a:t>
            </a:r>
            <a:endParaRPr kumimoji="0" lang="en-US" altLang="ko-KR" sz="14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354959" y="1012666"/>
            <a:ext cx="72932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 fontAlgn="auto" latinLnBrk="0">
              <a:spcBef>
                <a:spcPts val="0"/>
              </a:spcBef>
              <a:spcAft>
                <a:spcPct val="30000"/>
              </a:spcAft>
              <a:buFontTx/>
              <a:buBlip>
                <a:blip r:embed="rId4"/>
              </a:buBlip>
              <a:tabLst>
                <a:tab pos="220663" algn="l"/>
              </a:tabLst>
              <a:defRPr/>
            </a:pPr>
            <a:r>
              <a:rPr kumimoji="0" lang="en-US" altLang="ko-KR" sz="20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Multi-core</a:t>
            </a:r>
            <a:r>
              <a:rPr kumimoji="0" lang="ko-KR" altLang="en-US" sz="2000" b="1" smtClean="0">
                <a:solidFill>
                  <a:prstClr val="black"/>
                </a:solidFill>
                <a:latin typeface="맑은 고딕"/>
                <a:ea typeface="맑은 고딕"/>
              </a:rPr>
              <a:t>를 기반으로 </a:t>
            </a:r>
            <a:r>
              <a:rPr kumimoji="0" lang="en-US" altLang="ko-KR" sz="20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HEVC </a:t>
            </a:r>
            <a:r>
              <a:rPr kumimoji="0" lang="ko-KR" altLang="en-US" sz="2000" b="1" smtClean="0">
                <a:solidFill>
                  <a:prstClr val="black"/>
                </a:solidFill>
                <a:latin typeface="맑은 고딕"/>
                <a:ea typeface="맑은 고딕"/>
              </a:rPr>
              <a:t>병렬처리 기술을 완벽히 지원</a:t>
            </a:r>
            <a:endParaRPr kumimoji="0" lang="en-US" altLang="ko-KR" sz="2000" b="1" dirty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6079168" y="4346520"/>
            <a:ext cx="2597288" cy="1831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Memory bandwidth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절약기술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(Cache)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적용</a:t>
            </a:r>
            <a:endParaRPr kumimoji="0"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Core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간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workload balancing</a:t>
            </a: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최대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135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WPP partition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지원</a:t>
            </a:r>
            <a:endParaRPr kumimoji="0"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최대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110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개의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tile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지원</a:t>
            </a:r>
            <a:endParaRPr kumimoji="0"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42991" y="4339550"/>
            <a:ext cx="2776881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화면경계의 효율적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in-loop filtering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기술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국제특허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, SCI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논문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)</a:t>
            </a: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Multi-core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운용을 위한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stream pre-parser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및 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controller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내장</a:t>
            </a:r>
            <a:endParaRPr kumimoji="0"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  <a:p>
            <a:pPr marL="177800" indent="-177800" fontAlgn="auto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Single/Dual/Triple/Quad-core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로 자유롭게</a:t>
            </a:r>
            <a:r>
              <a:rPr kumimoji="0" lang="en-US" altLang="ko-KR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4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운용가능</a:t>
            </a:r>
            <a:endParaRPr kumimoji="0" lang="en-US" altLang="ko-KR" sz="1400" b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4392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Low-power mode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95" y="1268760"/>
            <a:ext cx="3525408" cy="19867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359" y="3861048"/>
            <a:ext cx="3529081" cy="19903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690847"/>
            <a:ext cx="3529079" cy="1983041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1838405" y="4674622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1600" b="1" dirty="0" smtClean="0">
                <a:solidFill>
                  <a:prstClr val="black"/>
                </a:solidFill>
                <a:latin typeface="맑은 고딕"/>
                <a:ea typeface="맑은 고딕"/>
              </a:rPr>
              <a:t>원본영상</a:t>
            </a:r>
            <a:endParaRPr kumimoji="0" lang="en-US" sz="1600" dirty="0">
              <a:solidFill>
                <a:prstClr val="black"/>
              </a:solidFill>
              <a:latin typeface="맑은 고딕"/>
              <a:ea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363669" y="3236361"/>
            <a:ext cx="28084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0033CC"/>
                </a:solidFill>
                <a:latin typeface="맑은 고딕"/>
                <a:ea typeface="맑은 고딕"/>
              </a:rPr>
              <a:t>Residuals in normal mode </a:t>
            </a:r>
            <a:endParaRPr kumimoji="0" lang="en-US" sz="1600" dirty="0">
              <a:solidFill>
                <a:srgbClr val="0033CC"/>
              </a:solidFill>
              <a:latin typeface="맑은 고딕"/>
              <a:ea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5194520" y="5813471"/>
            <a:ext cx="315958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600" b="1" dirty="0">
                <a:solidFill>
                  <a:srgbClr val="FF0000"/>
                </a:solidFill>
                <a:latin typeface="맑은 고딕"/>
                <a:ea typeface="맑은 고딕"/>
              </a:rPr>
              <a:t>Residuals in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low-power </a:t>
            </a:r>
            <a:r>
              <a:rPr kumimoji="0" lang="en-US" altLang="ko-KR" sz="1600" b="1" dirty="0">
                <a:solidFill>
                  <a:srgbClr val="FF0000"/>
                </a:solidFill>
                <a:latin typeface="맑은 고딕"/>
                <a:ea typeface="맑은 고딕"/>
              </a:rPr>
              <a:t>mode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/>
            </a:r>
            <a:b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</a:b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600" b="1" smtClean="0">
                <a:solidFill>
                  <a:srgbClr val="FF0000"/>
                </a:solidFill>
                <a:latin typeface="맑은 고딕"/>
                <a:ea typeface="맑은 고딕"/>
              </a:rPr>
              <a:t>약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50%</a:t>
            </a:r>
            <a:r>
              <a:rPr kumimoji="0" lang="ko-KR" altLang="en-US" sz="1600" b="1" smtClean="0">
                <a:solidFill>
                  <a:srgbClr val="FF0000"/>
                </a:solidFill>
                <a:latin typeface="맑은 고딕"/>
                <a:ea typeface="맑은 고딕"/>
              </a:rPr>
              <a:t>의 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residual </a:t>
            </a:r>
            <a:r>
              <a:rPr kumimoji="0" lang="ko-KR" altLang="en-US" sz="1600" b="1" smtClean="0">
                <a:solidFill>
                  <a:srgbClr val="FF0000"/>
                </a:solidFill>
                <a:latin typeface="맑은 고딕"/>
                <a:ea typeface="맑은 고딕"/>
              </a:rPr>
              <a:t>감소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endParaRPr kumimoji="0" lang="en-US" sz="1600" dirty="0">
              <a:solidFill>
                <a:srgbClr val="FF0000"/>
              </a:solidFill>
              <a:latin typeface="맑은 고딕"/>
              <a:ea typeface="+mn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5536" y="1558385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ea typeface="맑은 고딕"/>
              </a:rPr>
              <a:t>ETRI IP: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Arial" panose="020B0604020202020204" pitchFamily="34" charset="0"/>
                <a:ea typeface="맑은 고딕"/>
              </a:rPr>
              <a:t>약 </a:t>
            </a:r>
            <a:r>
              <a:rPr kumimoji="0" lang="en-US" altLang="ko-KR" sz="1800" b="1" dirty="0" smtClean="0">
                <a:solidFill>
                  <a:prstClr val="black"/>
                </a:solidFill>
                <a:latin typeface="Arial" panose="020B0604020202020204" pitchFamily="34" charset="0"/>
                <a:ea typeface="맑은 고딕"/>
              </a:rPr>
              <a:t>30% </a:t>
            </a:r>
            <a:r>
              <a:rPr kumimoji="0" lang="ko-KR" altLang="en-US" sz="1800" b="1" dirty="0" smtClean="0">
                <a:solidFill>
                  <a:prstClr val="black"/>
                </a:solidFill>
                <a:latin typeface="Arial" panose="020B0604020202020204" pitchFamily="34" charset="0"/>
                <a:ea typeface="맑은 고딕"/>
              </a:rPr>
              <a:t>소비전력  절감</a:t>
            </a:r>
            <a:endParaRPr kumimoji="0" lang="en-US" sz="1800" b="1" dirty="0">
              <a:solidFill>
                <a:prstClr val="black"/>
              </a:solidFill>
              <a:latin typeface="Arial" panose="020B0604020202020204" pitchFamily="34" charset="0"/>
              <a:ea typeface="+mn-ea"/>
            </a:endParaRPr>
          </a:p>
        </p:txBody>
      </p:sp>
      <p:sp>
        <p:nvSpPr>
          <p:cNvPr id="25" name="Freeform 7"/>
          <p:cNvSpPr>
            <a:spLocks/>
          </p:cNvSpPr>
          <p:nvPr/>
        </p:nvSpPr>
        <p:spPr bwMode="gray">
          <a:xfrm rot="2728690" flipH="1" flipV="1">
            <a:off x="3963298" y="3921951"/>
            <a:ext cx="1452175" cy="92105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alpha val="72000"/>
                </a:srgbClr>
              </a:gs>
              <a:gs pos="100000">
                <a:srgbClr val="D6B098">
                  <a:gamma/>
                  <a:tint val="63529"/>
                  <a:invGamma/>
                  <a:alpha val="60000"/>
                </a:srgb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smtClean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  <p:sp>
        <p:nvSpPr>
          <p:cNvPr id="26" name="Freeform 7"/>
          <p:cNvSpPr>
            <a:spLocks/>
          </p:cNvSpPr>
          <p:nvPr/>
        </p:nvSpPr>
        <p:spPr bwMode="gray">
          <a:xfrm rot="21045313" flipH="1" flipV="1">
            <a:off x="3847359" y="2459547"/>
            <a:ext cx="1452175" cy="921050"/>
          </a:xfrm>
          <a:custGeom>
            <a:avLst/>
            <a:gdLst/>
            <a:ahLst/>
            <a:cxnLst>
              <a:cxn ang="0">
                <a:pos x="580" y="0"/>
              </a:cxn>
              <a:cxn ang="0">
                <a:pos x="578" y="90"/>
              </a:cxn>
              <a:cxn ang="0">
                <a:pos x="568" y="174"/>
              </a:cxn>
              <a:cxn ang="0">
                <a:pos x="552" y="252"/>
              </a:cxn>
              <a:cxn ang="0">
                <a:pos x="526" y="324"/>
              </a:cxn>
              <a:cxn ang="0">
                <a:pos x="494" y="390"/>
              </a:cxn>
              <a:cxn ang="0">
                <a:pos x="452" y="450"/>
              </a:cxn>
              <a:cxn ang="0">
                <a:pos x="402" y="508"/>
              </a:cxn>
              <a:cxn ang="0">
                <a:pos x="342" y="560"/>
              </a:cxn>
              <a:cxn ang="0">
                <a:pos x="270" y="610"/>
              </a:cxn>
              <a:cxn ang="0">
                <a:pos x="188" y="656"/>
              </a:cxn>
              <a:cxn ang="0">
                <a:pos x="188" y="798"/>
              </a:cxn>
              <a:cxn ang="0">
                <a:pos x="0" y="514"/>
              </a:cxn>
              <a:cxn ang="0">
                <a:pos x="188" y="230"/>
              </a:cxn>
              <a:cxn ang="0">
                <a:pos x="188" y="372"/>
              </a:cxn>
              <a:cxn ang="0">
                <a:pos x="224" y="368"/>
              </a:cxn>
              <a:cxn ang="0">
                <a:pos x="264" y="356"/>
              </a:cxn>
              <a:cxn ang="0">
                <a:pos x="306" y="336"/>
              </a:cxn>
              <a:cxn ang="0">
                <a:pos x="348" y="310"/>
              </a:cxn>
              <a:cxn ang="0">
                <a:pos x="392" y="280"/>
              </a:cxn>
              <a:cxn ang="0">
                <a:pos x="432" y="246"/>
              </a:cxn>
              <a:cxn ang="0">
                <a:pos x="472" y="208"/>
              </a:cxn>
              <a:cxn ang="0">
                <a:pos x="506" y="166"/>
              </a:cxn>
              <a:cxn ang="0">
                <a:pos x="536" y="124"/>
              </a:cxn>
              <a:cxn ang="0">
                <a:pos x="558" y="82"/>
              </a:cxn>
              <a:cxn ang="0">
                <a:pos x="574" y="40"/>
              </a:cxn>
              <a:cxn ang="0">
                <a:pos x="578" y="0"/>
              </a:cxn>
              <a:cxn ang="0">
                <a:pos x="580" y="0"/>
              </a:cxn>
            </a:cxnLst>
            <a:rect l="0" t="0" r="r" b="b"/>
            <a:pathLst>
              <a:path w="580" h="798">
                <a:moveTo>
                  <a:pt x="580" y="0"/>
                </a:moveTo>
                <a:lnTo>
                  <a:pt x="578" y="90"/>
                </a:lnTo>
                <a:lnTo>
                  <a:pt x="568" y="174"/>
                </a:lnTo>
                <a:lnTo>
                  <a:pt x="552" y="252"/>
                </a:lnTo>
                <a:lnTo>
                  <a:pt x="526" y="324"/>
                </a:lnTo>
                <a:lnTo>
                  <a:pt x="494" y="390"/>
                </a:lnTo>
                <a:lnTo>
                  <a:pt x="452" y="450"/>
                </a:lnTo>
                <a:lnTo>
                  <a:pt x="402" y="508"/>
                </a:lnTo>
                <a:lnTo>
                  <a:pt x="342" y="560"/>
                </a:lnTo>
                <a:lnTo>
                  <a:pt x="270" y="610"/>
                </a:lnTo>
                <a:lnTo>
                  <a:pt x="188" y="656"/>
                </a:lnTo>
                <a:lnTo>
                  <a:pt x="188" y="798"/>
                </a:lnTo>
                <a:lnTo>
                  <a:pt x="0" y="514"/>
                </a:lnTo>
                <a:lnTo>
                  <a:pt x="188" y="230"/>
                </a:lnTo>
                <a:lnTo>
                  <a:pt x="188" y="372"/>
                </a:lnTo>
                <a:lnTo>
                  <a:pt x="224" y="368"/>
                </a:lnTo>
                <a:lnTo>
                  <a:pt x="264" y="356"/>
                </a:lnTo>
                <a:lnTo>
                  <a:pt x="306" y="336"/>
                </a:lnTo>
                <a:lnTo>
                  <a:pt x="348" y="310"/>
                </a:lnTo>
                <a:lnTo>
                  <a:pt x="392" y="280"/>
                </a:lnTo>
                <a:lnTo>
                  <a:pt x="432" y="246"/>
                </a:lnTo>
                <a:lnTo>
                  <a:pt x="472" y="208"/>
                </a:lnTo>
                <a:lnTo>
                  <a:pt x="506" y="166"/>
                </a:lnTo>
                <a:lnTo>
                  <a:pt x="536" y="124"/>
                </a:lnTo>
                <a:lnTo>
                  <a:pt x="558" y="82"/>
                </a:lnTo>
                <a:lnTo>
                  <a:pt x="574" y="40"/>
                </a:lnTo>
                <a:lnTo>
                  <a:pt x="578" y="0"/>
                </a:lnTo>
                <a:lnTo>
                  <a:pt x="580" y="0"/>
                </a:lnTo>
                <a:close/>
              </a:path>
            </a:pathLst>
          </a:custGeom>
          <a:gradFill rotWithShape="1">
            <a:gsLst>
              <a:gs pos="0">
                <a:srgbClr val="C0504D">
                  <a:alpha val="72000"/>
                </a:srgbClr>
              </a:gs>
              <a:gs pos="100000">
                <a:srgbClr val="D6B098">
                  <a:gamma/>
                  <a:tint val="63529"/>
                  <a:invGamma/>
                  <a:alpha val="60000"/>
                </a:srgbClr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sz="1800" kern="0" smtClean="0">
              <a:solidFill>
                <a:sysClr val="windowText" lastClr="000000"/>
              </a:solidFill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802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소비 전력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9887"/>
            <a:ext cx="2755218" cy="20492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/>
          <p:cNvSpPr txBox="1"/>
          <p:nvPr/>
        </p:nvSpPr>
        <p:spPr>
          <a:xfrm>
            <a:off x="1758238" y="3679140"/>
            <a:ext cx="11705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 smtClean="0">
                <a:solidFill>
                  <a:prstClr val="black"/>
                </a:solidFill>
                <a:latin typeface="맑은 고딕"/>
                <a:ea typeface="맑은 고딕"/>
              </a:rPr>
              <a:t>[ Normal mode]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36353" y="3607057"/>
            <a:ext cx="13404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50" dirty="0" smtClean="0">
                <a:solidFill>
                  <a:prstClr val="black"/>
                </a:solidFill>
                <a:latin typeface="맑은 고딕"/>
                <a:ea typeface="맑은 고딕"/>
              </a:rPr>
              <a:t>[Low power mode]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151546" y="1622741"/>
            <a:ext cx="2755218" cy="2052797"/>
            <a:chOff x="5119330" y="1297339"/>
            <a:chExt cx="2612079" cy="2052796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9330" y="1300405"/>
              <a:ext cx="2612079" cy="2049730"/>
            </a:xfrm>
            <a:prstGeom prst="rect">
              <a:avLst/>
            </a:prstGeom>
            <a:noFill/>
            <a:ln w="12700">
              <a:noFill/>
            </a:ln>
          </p:spPr>
        </p:pic>
        <p:sp>
          <p:nvSpPr>
            <p:cNvPr id="21" name="모서리가 둥근 직사각형 20"/>
            <p:cNvSpPr/>
            <p:nvPr/>
          </p:nvSpPr>
          <p:spPr>
            <a:xfrm>
              <a:off x="7244890" y="2386557"/>
              <a:ext cx="486519" cy="741887"/>
            </a:xfrm>
            <a:prstGeom prst="round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5137278" y="1733683"/>
              <a:ext cx="225313" cy="709053"/>
            </a:xfrm>
            <a:prstGeom prst="round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5137277" y="1297339"/>
              <a:ext cx="225313" cy="265435"/>
            </a:xfrm>
            <a:prstGeom prst="round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228963" y="1297339"/>
              <a:ext cx="265210" cy="709053"/>
            </a:xfrm>
            <a:prstGeom prst="round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</p:grpSp>
      <p:cxnSp>
        <p:nvCxnSpPr>
          <p:cNvPr id="30" name="직선 화살표 연결선 29"/>
          <p:cNvCxnSpPr/>
          <p:nvPr/>
        </p:nvCxnSpPr>
        <p:spPr>
          <a:xfrm flipH="1">
            <a:off x="7755959" y="2990590"/>
            <a:ext cx="491117" cy="194651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1" name="TextBox 30"/>
          <p:cNvSpPr txBox="1"/>
          <p:nvPr/>
        </p:nvSpPr>
        <p:spPr>
          <a:xfrm>
            <a:off x="1023970" y="923805"/>
            <a:ext cx="6808029" cy="523220"/>
          </a:xfrm>
          <a:prstGeom prst="rect">
            <a:avLst/>
          </a:prstGeom>
          <a:solidFill>
            <a:srgbClr val="4BACC6">
              <a:lumMod val="20000"/>
              <a:lumOff val="80000"/>
            </a:srgbClr>
          </a:solidFill>
          <a:ln w="63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게이트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수준 소비전력 측정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:</a:t>
            </a:r>
            <a:r>
              <a:rPr kumimoji="0" lang="ko-KR" alt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300MHz @65nm CMOS, 1.0V, 25C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</a:rPr>
              <a:t>                                                 with Synopsys</a:t>
            </a:r>
            <a:r>
              <a:rPr kumimoji="0" lang="en-US" altLang="ko-KR" sz="1200" b="0" i="0" u="none" strike="noStrike" kern="0" cap="none" spc="0" normalizeH="0" baseline="3000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sym typeface="Symbol" panose="05050102010706020507" pitchFamily="18" charset="2"/>
              </a:rPr>
              <a:t></a:t>
            </a: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</a:rPr>
              <a:t> Power Compiler (Ver. J-2014.09-SP3)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67544" y="6032901"/>
            <a:ext cx="3554329" cy="492443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6350">
            <a:solidFill>
              <a:sysClr val="windowText" lastClr="000000"/>
            </a:solidFill>
          </a:ln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  <a:sym typeface="Wingdings" panose="05000000000000000000" pitchFamily="2" charset="2"/>
              </a:rPr>
              <a:t>Normal Mode</a:t>
            </a: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맑은 고딕" panose="020B0503020000020004" pitchFamily="50" charset="-127"/>
                <a:ea typeface="맑은 고딕"/>
                <a:sym typeface="Wingdings" panose="05000000000000000000" pitchFamily="2" charset="2"/>
              </a:rPr>
              <a:t>: 298.7mW </a:t>
            </a:r>
          </a:p>
        </p:txBody>
      </p:sp>
      <p:cxnSp>
        <p:nvCxnSpPr>
          <p:cNvPr id="33" name="직선 화살표 연결선 32"/>
          <p:cNvCxnSpPr/>
          <p:nvPr/>
        </p:nvCxnSpPr>
        <p:spPr>
          <a:xfrm>
            <a:off x="4139952" y="6329557"/>
            <a:ext cx="720080" cy="0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headEnd type="none" w="med" len="med"/>
            <a:tailEnd type="arrow" w="med" len="med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013071" y="6034136"/>
            <a:ext cx="990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200" b="1" dirty="0" smtClean="0">
                <a:solidFill>
                  <a:srgbClr val="FF0000"/>
                </a:solidFill>
                <a:latin typeface="맑은 고딕"/>
                <a:ea typeface="맑은 고딕"/>
              </a:rPr>
              <a:t>23.8% </a:t>
            </a:r>
            <a:r>
              <a:rPr kumimoji="0" lang="ko-KR" altLang="en-US" sz="1200" b="1" smtClean="0">
                <a:solidFill>
                  <a:srgbClr val="FF0000"/>
                </a:solidFill>
                <a:latin typeface="맑은 고딕"/>
                <a:ea typeface="맑은 고딕"/>
              </a:rPr>
              <a:t>감소</a:t>
            </a:r>
            <a:endParaRPr kumimoji="0" lang="ko-KR" altLang="en-US" sz="1200" b="1">
              <a:solidFill>
                <a:srgbClr val="FF0000"/>
              </a:solidFill>
              <a:latin typeface="맑은 고딕"/>
              <a:ea typeface="맑은 고딕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8065" y="6008215"/>
            <a:ext cx="3502367" cy="517129"/>
          </a:xfrm>
          <a:prstGeom prst="rect">
            <a:avLst/>
          </a:prstGeom>
          <a:solidFill>
            <a:srgbClr val="9BBB59">
              <a:lumMod val="40000"/>
              <a:lumOff val="60000"/>
            </a:srgbClr>
          </a:solidFill>
          <a:ln w="6350">
            <a:solidFill>
              <a:sysClr val="windowText" lastClr="000000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ko-KR"/>
            </a:defPPr>
            <a:lvl1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/>
              </a:defRPr>
            </a:lvl1pPr>
          </a:lstStyle>
          <a:p>
            <a:r>
              <a:rPr lang="en-US" altLang="ko-KR" dirty="0">
                <a:sym typeface="Wingdings" panose="05000000000000000000" pitchFamily="2" charset="2"/>
              </a:rPr>
              <a:t>Low Power Mode: 227.6mW </a:t>
            </a: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3" y="3945927"/>
            <a:ext cx="3462900" cy="177318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02" y="4090485"/>
            <a:ext cx="2303582" cy="1603783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>
            <a:off x="4211960" y="4927024"/>
            <a:ext cx="720080" cy="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/>
            </a:solidFill>
            <a:prstDash val="sysDash"/>
            <a:headEnd type="none" w="med" len="med"/>
            <a:tailEnd type="arrow" w="med" len="med"/>
          </a:ln>
          <a:effectLst/>
        </p:spPr>
      </p:cxnSp>
      <p:sp>
        <p:nvSpPr>
          <p:cNvPr id="39" name="TextBox 38"/>
          <p:cNvSpPr txBox="1"/>
          <p:nvPr/>
        </p:nvSpPr>
        <p:spPr>
          <a:xfrm>
            <a:off x="3189129" y="4473216"/>
            <a:ext cx="175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read_saif</a:t>
            </a:r>
            <a:r>
              <a:rPr kumimoji="0" lang="en-US" altLang="ko-KR" sz="1000" i="1" dirty="0" smtClean="0">
                <a:solidFill>
                  <a:prstClr val="black"/>
                </a:solidFill>
                <a:latin typeface="맑은 고딕"/>
                <a:ea typeface="맑은 고딕"/>
              </a:rPr>
              <a:t> –input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1000" i="1" dirty="0" err="1" smtClean="0">
                <a:solidFill>
                  <a:prstClr val="black"/>
                </a:solidFill>
                <a:latin typeface="맑은 고딕"/>
                <a:ea typeface="맑은 고딕"/>
              </a:rPr>
              <a:t>switching_activity.file</a:t>
            </a:r>
            <a:endParaRPr kumimoji="0" lang="en-US" altLang="ko-KR" sz="1000" i="1" dirty="0" smtClean="0">
              <a:solidFill>
                <a:prstClr val="black"/>
              </a:solidFill>
              <a:latin typeface="맑은 고딕"/>
              <a:ea typeface="맑은 고딕"/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647735" y="2513732"/>
            <a:ext cx="245556" cy="1138342"/>
          </a:xfrm>
          <a:prstGeom prst="roundRect">
            <a:avLst/>
          </a:prstGeom>
          <a:noFill/>
          <a:ln w="12700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1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</a:spDef>
    <a:lnDef>
      <a:spPr bwMode="auto">
        <a:solidFill>
          <a:schemeClr val="accent1"/>
        </a:solidFill>
        <a:ln w="25400" cap="flat" cmpd="sng" algn="ctr">
          <a:solidFill>
            <a:schemeClr val="accent6">
              <a:lumMod val="50000"/>
            </a:schemeClr>
          </a:solidFill>
          <a:prstDash val="solid"/>
          <a:round/>
          <a:headEnd type="oval" w="med" len="med"/>
          <a:tailEnd type="oval" w="med" len="med"/>
        </a:ln>
        <a:effectLst/>
      </a:spPr>
      <a:bodyPr/>
      <a:lstStyle/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62814</TotalTime>
  <Words>1833</Words>
  <Application>Microsoft Office PowerPoint</Application>
  <PresentationFormat>화면 슬라이드 쇼(4:3)</PresentationFormat>
  <Paragraphs>321</Paragraphs>
  <Slides>16</Slides>
  <Notes>15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1_기본 디자인</vt:lpstr>
      <vt:lpstr>PowerPoint 프레젠테이션</vt:lpstr>
      <vt:lpstr>기술의 필요성</vt:lpstr>
      <vt:lpstr>기술 개요</vt:lpstr>
      <vt:lpstr>적용 분야</vt:lpstr>
      <vt:lpstr>HEVC Decoder IP : Supernova</vt:lpstr>
      <vt:lpstr>HEVC Encoder IP : Hypernova</vt:lpstr>
      <vt:lpstr>Multi-core 기반 확장성</vt:lpstr>
      <vt:lpstr>Low-power mode</vt:lpstr>
      <vt:lpstr>소비 전력</vt:lpstr>
      <vt:lpstr>검증 플랫폼</vt:lpstr>
      <vt:lpstr>FPGA 플랫폼</vt:lpstr>
      <vt:lpstr>FPGA 플랫폼</vt:lpstr>
      <vt:lpstr>기술 홍보</vt:lpstr>
      <vt:lpstr>시장 현황</vt:lpstr>
      <vt:lpstr>기술 사업화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권영수</dc:creator>
  <cp:lastModifiedBy>Admin</cp:lastModifiedBy>
  <cp:revision>5663</cp:revision>
  <cp:lastPrinted>2014-05-15T05:05:12Z</cp:lastPrinted>
  <dcterms:created xsi:type="dcterms:W3CDTF">2004-10-26T02:12:00Z</dcterms:created>
  <dcterms:modified xsi:type="dcterms:W3CDTF">2015-08-19T01:50:31Z</dcterms:modified>
</cp:coreProperties>
</file>